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各位朋友，今天给大家推荐一款把"模糊需求"翻译成 Codex 可执行可验证任务合同的元技能——qiaomu-goal-meta-skill。它的核心定位非常清晰：当 Codex 升级出 /goal 命令却没人写得稳，qiaomu-goal-meta-skill 把"模糊需求"压成六要素任务合同。整个项目由向阳乔木在 GitHub 开源，目前已经获得 585 颗星、44 个 fork，MIT 协议，配套 Codex CLI 0.128.0 起的桌面端"追求目标"开关和 /goal 斜杠命令使用。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那么这个 skill 到底是什么？它是向阳乔木为 Codex 和 Claude Code 的 /goal 斜杠命令写的一个元技能，本身不直接做业务，而是把用户随口说的一句话需求，改写成 Codex 可以长跑、可以验收、可以自我约束的 /goal 指令。它解决三个真实的痛点：第一，需求发散——用户说"做个好看点的网站"，Agent 跑三小时可能交付一堆不是用户想要的东西；第二，验收空洞——提示词只说"做得好一点"，没有 Verification，结果好坏全靠 Agent 心情；第三，越权风险——没有 Boundaries，Agent 可能顺手改 .env、改主分支、动生产数据。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第一个使用场景是 Codex 桌面端。Codex 桌面端从 0.128.0 版本起，在 chat 面板侧边栏新增了"追求目标"开关，开启后 Codex 切换到 /goal 模式，会把对话当成长跑任务来处理，自动应用本 skill 输出的六要素任务合同。截图中可以看到，在 Codex 桌面端的设置面板里有这个"追求目标"开关，旁边的"目标模式"标签也清晰可见。适合复杂代码改造、多步骤研究、需要中途暂停稍后继续的长任务。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第二个场景是中文别名触发。Codex 在中文 locale 下接受 /目标 作为 /goal 的别名。截图中可以看到 Codex 桌面端的 chat 输入框里输入了"/目标"字样。但请注意：本 skill 明确建议用户仍然用 /goal 前缀，避免部分环境不识别中文别名。输入 /目标 加一段模糊需求后，Codex 会调用本 skill 做一次需求访谈，再生成推荐执行版、默认理由、可选调整和英文镜像四段结构化输出。这特别适合给同事甩一句话任务，让 Codex 转成可执行合同。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第三个场景是一个真实案例：用户给 Codex 截了一张 Clio 播客 App 的界面图，要求一比一复刻截图的效果为 HTML 页面。Codex 直接把它当成一个 /goal 长跑任务——分析截图、生成 HTML、跑本地预览、截对比图、迭代 3 轮内收敛。左图是任务输入，右图是 Clio 播客 App 的复刻结果——一个带播放控制、订阅、章节列表的单页 HTML 应用。这个场景特别适合设计稿到静态 HTML 还原、竞品分析、教学示例。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第四个场景是仓库 README 自带"为什么值得用"红框清单。打开 GitHub 仓库主页就能看到，在 README 的醒目位置用红框直接列出 4 条核心价值：Outcome 必填、Verification 必填、Constraints 必填、Boundaries 必填。这正好对应本 skill 的六要素前 4 项，落地于 Linter 检查逻辑。扫一眼红框就能判断本 skill 是否适合你——它不是只做包装，而是有硬约束的。这个场景特别适合选型评估、团队推广、写文档参考。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第五个场景是一张图说清 Codex /goal 的 5 段流程。第三方技术博客用一张长图解构了 Codex /goal 的 5 段工作流：需求理解、任务结构化、启动 Agent、过程监督、验收闭环。配合本 skill 的六要素，Codex 长跑任务从"碰运气"变成"看证据"。特别适合给团队做 Codex 内部培训、写技术 blog 引用配图、帮助决策者理解为什么要切换到 /goal 模式。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5 分钟跑通示例只需要 3 步。第一步，克隆仓库到 Codex 的 skills 目录，git clone 命令一行搞定，然后 /skills list 看到该 skill 即生效。第二步，核心代码示例——直接调用 skill，让它把一句模糊需求改写成 /goal 任务合同，截图里展示了一个本地播客 App 的完整六要素任务合同。第三步，提交前一定要跑 Linter 检查缺失标签和未替换占位符。关键提示：Linter 强制要求标签完整、占位符必须替换；写完先 lint 再让 Agent 执行，避免跑到一半才发现写漏。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与主流写法的对比中，qiaomu-goal-meta-skill 在 7 个维度全面领先：六要素结构强制全要素，Codex 裸 /goal 让用户自己写；中英双语支持中文可执行加英文镜像；内置 Linter 自动检查必填标签和占位符；边界保护显式列允许写入和禁止触碰路径；默认策略自动选保守默认加一句理由；风险分级覆盖低中高加 Pause 触发条件；中文人友好做到字段名和提示全中文。这些加起来就形成了完整的工程化任务合同交付能力，是其他方案都做不到的。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dirty="0"/>
              <a:t>总结来说，qiaomu-goal-meta-skill 解决了一个被严重低估的问题：Codex 升级了 /goal 命令，但没人教用户怎么写"Agent 看得懂的目标合同"。它把模糊需求翻译成 Codex 可执行、可验证、可暂停的 /goal 任务合同，配合六要素加 Linter 兜底加双语交付加边界保护，让 Agent 长跑任务不再开盲盒。推荐指数满分 5 颗星。特别适合已经在用 Codex 或 Claude Code 做长跑任务的工程师、想统一需求到 Agent 任务写法的团队、以及想从盯屏幕切换到挂机收结果的个人开发者。立即访问 GitHub 仓库 github.com/joeseesun/qiaomu-goal-meta-skill，30 秒跑通你的第一个 /goal 任务。</a:t>
            </a:r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notesSlide" Target="../notesSlides/notesSlide1.xml"/>
</Relationships>
</file>

<file path=ppt/slides/_rels/slide2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notesSlide" Target="../notesSlides/notesSlide2.xml"/>
</Relationships>
</file>

<file path=ppt/slides/_rels/slide3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95441c730753f90d.png"/>
  <Relationship Id="rId3" Type="http://schemas.openxmlformats.org/officeDocument/2006/relationships/notesSlide" Target="../notesSlides/notesSlide3.xml"/>
</Relationships>
</file>

<file path=ppt/slides/_rels/slide4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0727e6591ffe2f25.png"/>
  <Relationship Id="rId3" Type="http://schemas.openxmlformats.org/officeDocument/2006/relationships/notesSlide" Target="../notesSlides/notesSlide4.xml"/>
</Relationships>
</file>

<file path=ppt/slides/_rels/slide5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8771cbef73f2c374.png"/>
  <Relationship Id="rId3" Type="http://schemas.openxmlformats.org/officeDocument/2006/relationships/image" Target="../media/image_4b66c7ae17282d01.png"/>
  <Relationship Id="rId4" Type="http://schemas.openxmlformats.org/officeDocument/2006/relationships/notesSlide" Target="../notesSlides/notesSlide5.xml"/>
</Relationships>
</file>

<file path=ppt/slides/_rels/slide6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a7e33dfd717a7118.png"/>
  <Relationship Id="rId3" Type="http://schemas.openxmlformats.org/officeDocument/2006/relationships/notesSlide" Target="../notesSlides/notesSlide6.xml"/>
</Relationships>
</file>

<file path=ppt/slides/_rels/slide7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7e0c8795246974df.png"/>
  <Relationship Id="rId3" Type="http://schemas.openxmlformats.org/officeDocument/2006/relationships/notesSlide" Target="../notesSlides/notesSlide7.xml"/>
</Relationships>
</file>

<file path=ppt/slides/_rels/slide8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notesSlide" Target="../notesSlides/notesSlide8.xml"/>
</Relationships>
</file>

<file path=ppt/slides/_rels/slide9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image" Target="../media/image_ad303bcfc9893b3d.png"/>
  <Relationship Id="rId3" Type="http://schemas.openxmlformats.org/officeDocument/2006/relationships/notesSlide" Target="../notesSlides/notesSlide9.xml"/>
</Relationships>
</file>

<file path=ppt/slides/_rels/slide10.xml.rels><?xml version="1.0" encoding="UTF-8" standalone="yes"?>
<Relationships xmlns="http://schemas.openxmlformats.org/package/2006/relationships">
  <Relationship Id="rId1" Type="http://schemas.openxmlformats.org/officeDocument/2006/relationships/slideLayout" Target="../slideLayouts/slideLayout1.xml"/>
  <Relationship Id="rId2" Type="http://schemas.openxmlformats.org/officeDocument/2006/relationships/notesSlide" Target="../notesSlides/notesSlide10.xml"/>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0FDFA"/>
              </a:gs>
              <a:gs pos="100000">
                <a:srgbClr val="E0F2FE"/>
              </a:gs>
            </a:gsLst>
            <a:lin ang="2700000" scaled="1"/>
          </a:gra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solidFill>
            <a:srgbClr val="4FD1C5"/>
          </a:solidFill>
          <a:ln>
            <a:noFill/>
          </a:ln>
        </p:spPr>
      </p:sp>
      <p:sp>
        <p:nvSpPr>
          <p:cNvPr id="4" name="Ellipse 4"/>
          <p:cNvSpPr/>
          <p:nvPr/>
        </p:nvSpPr>
        <p:spPr>
          <a:xfrm>
            <a:off x="10668000" y="381000"/>
            <a:ext cx="1524000" cy="1524000"/>
          </a:xfrm>
          <a:prstGeom prst="ellipse">
            <a:avLst/>
          </a:prstGeom>
          <a:solidFill>
            <a:srgbClr val="4FD1C5">
              <a:alpha val="8000"/>
            </a:srgbClr>
          </a:solidFill>
          <a:ln>
            <a:noFill/>
          </a:ln>
        </p:spPr>
      </p:sp>
      <p:sp>
        <p:nvSpPr>
          <p:cNvPr id="5" name="Ellipse 5"/>
          <p:cNvSpPr/>
          <p:nvPr/>
        </p:nvSpPr>
        <p:spPr>
          <a:xfrm>
            <a:off x="-381000" y="4953000"/>
            <a:ext cx="2286000" cy="2286000"/>
          </a:xfrm>
          <a:prstGeom prst="ellipse">
            <a:avLst/>
          </a:prstGeom>
          <a:solidFill>
            <a:srgbClr val="4FD1C5">
              <a:alpha val="6000"/>
            </a:srgbClr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2419707" y="1451610"/>
            <a:ext cx="7352586" cy="8534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4200" b="1" dirty="0">
                <a:solidFill>
                  <a:srgbClr val="1F2937"/>
                </a:solidFill>
                <a:latin typeface="Calibri"/>
                <a:ea typeface="Microsoft YaHei"/>
                <a:cs typeface="Calibri"/>
              </a:rPr>
              <a:t>qiaomu-goal-meta-skill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727865" y="2377440"/>
            <a:ext cx="6736270" cy="3657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800" dirty="0">
                <a:solidFill>
                  <a:srgbClr val="4FD1C5"/>
                </a:solidFill>
                <a:latin typeface="Segoe UI"/>
                <a:ea typeface="Microsoft YaHei"/>
                <a:cs typeface="Segoe UI"/>
              </a:rPr>
              <a:t>把模糊需求翻译成 Codex 可执行可验证的 /goal 任务合同</a:t>
            </a:r>
          </a:p>
        </p:txBody>
      </p:sp>
      <p:sp>
        <p:nvSpPr>
          <p:cNvPr id="8" name="Line 8"/>
          <p:cNvSpPr/>
          <p:nvPr/>
        </p:nvSpPr>
        <p:spPr>
          <a:xfrm>
            <a:off x="4762500" y="3048000"/>
            <a:ext cx="2667000" cy="9525"/>
          </a:xfrm>
          <a:custGeom>
            <a:avLst/>
            <a:gdLst/>
            <a:ahLst/>
            <a:cxnLst/>
            <a:rect l="l" t="t" r="r" b="b"/>
            <a:pathLst>
              <a:path w="2667000" h="9525">
                <a:moveTo>
                  <a:pt x="0" y="0"/>
                </a:moveTo>
                <a:lnTo>
                  <a:pt x="2667000" y="0"/>
                </a:lnTo>
              </a:path>
            </a:pathLst>
          </a:custGeom>
          <a:noFill/>
          <a:ln w="28575">
            <a:solidFill>
              <a:srgbClr val="4FD1C5"/>
            </a:solidFill>
          </a:ln>
        </p:spPr>
      </p:sp>
      <p:grpSp>
        <p:nvGrpSpPr>
          <p:cNvPr id="12" name="Group 12"/>
          <p:cNvGrpSpPr/>
          <p:nvPr/>
        </p:nvGrpSpPr>
        <p:grpSpPr>
          <a:xfrm>
            <a:off x="1317784" y="3571875"/>
            <a:ext cx="793432" cy="1004887"/>
            <a:chOff x="1317784" y="3571875"/>
            <a:chExt cx="793432" cy="1004887"/>
          </a:xfrm>
        </p:grpSpPr>
        <p:sp>
          <p:nvSpPr>
            <p:cNvPr id="9" name="Ellipse 9"/>
            <p:cNvSpPr/>
            <p:nvPr/>
          </p:nvSpPr>
          <p:spPr>
            <a:xfrm>
              <a:off x="1381125" y="3571875"/>
              <a:ext cx="666750" cy="666750"/>
            </a:xfrm>
            <a:prstGeom prst="ellipse">
              <a:avLst/>
            </a:prstGeom>
            <a:solidFill>
              <a:srgbClr val="4FD1C5"/>
            </a:solidFill>
            <a:ln>
              <a:noFill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1552599" y="3857149"/>
              <a:ext cx="323802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75" b="1" dirty="0">
                  <a:solidFill>
                    <a:srgbClr val="FFFFFF"/>
                  </a:solidFill>
                  <a:latin typeface="Segoe UI"/>
                  <a:ea typeface="Microsoft YaHei"/>
                  <a:cs typeface="Segoe UI"/>
                </a:rPr>
                <a:t>目标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317784" y="4363402"/>
              <a:ext cx="793432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dirty="0">
                  <a:solidFill>
                    <a:srgbClr val="1F2937"/>
                  </a:solidFill>
                  <a:latin typeface="Segoe UI"/>
                  <a:ea typeface="Microsoft YaHei"/>
                  <a:cs typeface="Segoe UI"/>
                </a:rPr>
                <a:t>目标结构化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3032284" y="3571875"/>
            <a:ext cx="793432" cy="1004887"/>
            <a:chOff x="3032284" y="3571875"/>
            <a:chExt cx="793432" cy="1004887"/>
          </a:xfrm>
        </p:grpSpPr>
        <p:sp>
          <p:nvSpPr>
            <p:cNvPr id="13" name="Ellipse 13"/>
            <p:cNvSpPr/>
            <p:nvPr/>
          </p:nvSpPr>
          <p:spPr>
            <a:xfrm>
              <a:off x="3095625" y="3571875"/>
              <a:ext cx="666750" cy="666750"/>
            </a:xfrm>
            <a:prstGeom prst="ellipse">
              <a:avLst/>
            </a:prstGeom>
            <a:solidFill>
              <a:srgbClr val="4FD1C5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3192339" y="3857149"/>
              <a:ext cx="473321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75" b="1" dirty="0">
                  <a:solidFill>
                    <a:srgbClr val="FFFFFF"/>
                  </a:solidFill>
                  <a:latin typeface="Segoe UI"/>
                  <a:ea typeface="Microsoft YaHei"/>
                  <a:cs typeface="Segoe UI"/>
                </a:rPr>
                <a:t>六要素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3032284" y="4363402"/>
              <a:ext cx="793432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dirty="0">
                  <a:solidFill>
                    <a:srgbClr val="1F2937"/>
                  </a:solidFill>
                  <a:latin typeface="Segoe UI"/>
                  <a:ea typeface="Microsoft YaHei"/>
                  <a:cs typeface="Segoe UI"/>
                </a:rPr>
                <a:t>六要素模板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4810125" y="3571875"/>
            <a:ext cx="666750" cy="1004887"/>
            <a:chOff x="4810125" y="3571875"/>
            <a:chExt cx="666750" cy="1004887"/>
          </a:xfrm>
        </p:grpSpPr>
        <p:sp>
          <p:nvSpPr>
            <p:cNvPr id="17" name="Ellipse 17"/>
            <p:cNvSpPr/>
            <p:nvPr/>
          </p:nvSpPr>
          <p:spPr>
            <a:xfrm>
              <a:off x="4810125" y="3571875"/>
              <a:ext cx="666750" cy="666750"/>
            </a:xfrm>
            <a:prstGeom prst="ellipse">
              <a:avLst/>
            </a:prstGeom>
            <a:solidFill>
              <a:srgbClr val="4FD1C5"/>
            </a:solidFill>
            <a:ln>
              <a:noFill/>
            </a:ln>
          </p:spPr>
        </p:sp>
        <p:sp>
          <p:nvSpPr>
            <p:cNvPr id="18" name="TextBox 18"/>
            <p:cNvSpPr txBox="1"/>
            <p:nvPr/>
          </p:nvSpPr>
          <p:spPr>
            <a:xfrm>
              <a:off x="4981599" y="3857149"/>
              <a:ext cx="323802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75" b="1" dirty="0">
                  <a:solidFill>
                    <a:srgbClr val="FFFFFF"/>
                  </a:solidFill>
                  <a:latin typeface="Segoe UI"/>
                  <a:ea typeface="Microsoft YaHei"/>
                  <a:cs typeface="Segoe UI"/>
                </a:rPr>
                <a:t>双语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4823460" y="4363402"/>
              <a:ext cx="640080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dirty="0">
                  <a:solidFill>
                    <a:srgbClr val="1F2937"/>
                  </a:solidFill>
                  <a:latin typeface="Segoe UI"/>
                  <a:ea typeface="Microsoft YaHei"/>
                  <a:cs typeface="Segoe UI"/>
                </a:rPr>
                <a:t>中英双语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6434447" y="3571875"/>
            <a:ext cx="847106" cy="1004887"/>
            <a:chOff x="6434447" y="3571875"/>
            <a:chExt cx="847106" cy="1004887"/>
          </a:xfrm>
        </p:grpSpPr>
        <p:sp>
          <p:nvSpPr>
            <p:cNvPr id="21" name="Ellipse 21"/>
            <p:cNvSpPr/>
            <p:nvPr/>
          </p:nvSpPr>
          <p:spPr>
            <a:xfrm>
              <a:off x="6524625" y="3571875"/>
              <a:ext cx="666750" cy="666750"/>
            </a:xfrm>
            <a:prstGeom prst="ellipse">
              <a:avLst/>
            </a:prstGeom>
            <a:solidFill>
              <a:srgbClr val="4FD1C5"/>
            </a:solidFill>
            <a:ln>
              <a:noFill/>
            </a:ln>
          </p:spPr>
        </p:sp>
        <p:sp>
          <p:nvSpPr>
            <p:cNvPr id="22" name="TextBox 22"/>
            <p:cNvSpPr txBox="1"/>
            <p:nvPr/>
          </p:nvSpPr>
          <p:spPr>
            <a:xfrm>
              <a:off x="6699837" y="3857149"/>
              <a:ext cx="316326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75" b="1" dirty="0">
                  <a:solidFill>
                    <a:srgbClr val="FFFFFF"/>
                  </a:solidFill>
                  <a:latin typeface="Segoe UI"/>
                  <a:ea typeface="Microsoft YaHei"/>
                  <a:cs typeface="Segoe UI"/>
                </a:rPr>
                <a:t>Lint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6434447" y="4363402"/>
              <a:ext cx="847106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dirty="0">
                  <a:solidFill>
                    <a:srgbClr val="1F2937"/>
                  </a:solidFill>
                  <a:latin typeface="Segoe UI"/>
                  <a:ea typeface="Microsoft YaHei"/>
                  <a:cs typeface="Segoe UI"/>
                </a:rPr>
                <a:t>内置 Linter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8239125" y="3571875"/>
            <a:ext cx="666750" cy="1004887"/>
            <a:chOff x="8239125" y="3571875"/>
            <a:chExt cx="666750" cy="1004887"/>
          </a:xfrm>
        </p:grpSpPr>
        <p:sp>
          <p:nvSpPr>
            <p:cNvPr id="25" name="Ellipse 25"/>
            <p:cNvSpPr/>
            <p:nvPr/>
          </p:nvSpPr>
          <p:spPr>
            <a:xfrm>
              <a:off x="8239125" y="3571875"/>
              <a:ext cx="666750" cy="666750"/>
            </a:xfrm>
            <a:prstGeom prst="ellipse">
              <a:avLst/>
            </a:prstGeom>
            <a:solidFill>
              <a:srgbClr val="4FD1C5"/>
            </a:solidFill>
            <a:ln>
              <a:noFill/>
            </a:ln>
          </p:spPr>
        </p:sp>
        <p:sp>
          <p:nvSpPr>
            <p:cNvPr id="26" name="TextBox 26"/>
            <p:cNvSpPr txBox="1"/>
            <p:nvPr/>
          </p:nvSpPr>
          <p:spPr>
            <a:xfrm>
              <a:off x="8410599" y="3857149"/>
              <a:ext cx="323802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75" b="1" dirty="0">
                  <a:solidFill>
                    <a:srgbClr val="FFFFFF"/>
                  </a:solidFill>
                  <a:latin typeface="Segoe UI"/>
                  <a:ea typeface="Microsoft YaHei"/>
                  <a:cs typeface="Segoe UI"/>
                </a:rPr>
                <a:t>边界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8252460" y="4363402"/>
              <a:ext cx="640080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dirty="0">
                  <a:solidFill>
                    <a:srgbClr val="1F2937"/>
                  </a:solidFill>
                  <a:latin typeface="Segoe UI"/>
                  <a:ea typeface="Microsoft YaHei"/>
                  <a:cs typeface="Segoe UI"/>
                </a:rPr>
                <a:t>边界保护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9953625" y="3571875"/>
            <a:ext cx="666750" cy="1004887"/>
            <a:chOff x="9953625" y="3571875"/>
            <a:chExt cx="666750" cy="1004887"/>
          </a:xfrm>
        </p:grpSpPr>
        <p:sp>
          <p:nvSpPr>
            <p:cNvPr id="29" name="Ellipse 29"/>
            <p:cNvSpPr/>
            <p:nvPr/>
          </p:nvSpPr>
          <p:spPr>
            <a:xfrm>
              <a:off x="9953625" y="3571875"/>
              <a:ext cx="666750" cy="666750"/>
            </a:xfrm>
            <a:prstGeom prst="ellipse">
              <a:avLst/>
            </a:prstGeom>
            <a:solidFill>
              <a:srgbClr val="4FD1C5"/>
            </a:solidFill>
            <a:ln>
              <a:noFill/>
            </a:ln>
          </p:spPr>
        </p:sp>
        <p:sp>
          <p:nvSpPr>
            <p:cNvPr id="30" name="TextBox 30"/>
            <p:cNvSpPr txBox="1"/>
            <p:nvPr/>
          </p:nvSpPr>
          <p:spPr>
            <a:xfrm>
              <a:off x="10125099" y="3857149"/>
              <a:ext cx="323802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975" b="1" dirty="0">
                  <a:solidFill>
                    <a:srgbClr val="FFFFFF"/>
                  </a:solidFill>
                  <a:latin typeface="Segoe UI"/>
                  <a:ea typeface="Microsoft YaHei"/>
                  <a:cs typeface="Segoe UI"/>
                </a:rPr>
                <a:t>案例</a:t>
              </a:r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9966960" y="4363402"/>
              <a:ext cx="640080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050" dirty="0">
                  <a:solidFill>
                    <a:srgbClr val="1F2937"/>
                  </a:solidFill>
                  <a:latin typeface="Segoe UI"/>
                  <a:ea typeface="Microsoft YaHei"/>
                  <a:cs typeface="Segoe UI"/>
                </a:rPr>
                <a:t>案例即用</a:t>
              </a:r>
            </a:p>
          </p:txBody>
        </p:sp>
      </p:grpSp>
      <p:sp>
        <p:nvSpPr>
          <p:cNvPr id="33" name="TextBox 33"/>
          <p:cNvSpPr txBox="1"/>
          <p:nvPr/>
        </p:nvSpPr>
        <p:spPr>
          <a:xfrm>
            <a:off x="3514011" y="5982652"/>
            <a:ext cx="5163979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1050" dirty="0">
                <a:solidFill>
                  <a:srgbClr val="6B7280"/>
                </a:solidFill>
                <a:latin typeface="Segoe UI"/>
                <a:ea typeface="Microsoft YaHei"/>
                <a:cs typeface="Segoe UI"/>
              </a:rPr>
              <a:t>GitHub: joeseesun/qiaomu-goal-meta-skill | Stars: 585 | License: MIT</a:t>
            </a:r>
          </a:p>
        </p:txBody>
      </p:sp>
      <p:sp>
        <p:nvSpPr>
          <p:cNvPr id="34" name="Rectangle 34"/>
          <p:cNvSpPr/>
          <p:nvPr/>
        </p:nvSpPr>
        <p:spPr>
          <a:xfrm>
            <a:off x="0" y="6762750"/>
            <a:ext cx="12192000" cy="95250"/>
          </a:xfrm>
          <a:prstGeom prst="rect">
            <a:avLst/>
          </a:prstGeom>
          <a:solidFill>
            <a:srgbClr val="4FD1C5"/>
          </a:solidFill>
          <a:ln>
            <a:noFill/>
          </a:ln>
        </p:spPr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8FAFC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727710" y="661035"/>
            <a:ext cx="6507085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rgbClr val="1F2937"/>
                </a:solidFill>
                <a:latin typeface="Segoe UI"/>
                <a:ea typeface="Microsoft YaHei"/>
                <a:cs typeface="Segoe UI"/>
              </a:rPr>
              <a:t>什么是 qiaomu-goal-meta-skill？</a:t>
            </a:r>
          </a:p>
        </p:txBody>
      </p:sp>
      <p:sp>
        <p:nvSpPr>
          <p:cNvPr id="5" name="Line 5"/>
          <p:cNvSpPr/>
          <p:nvPr/>
        </p:nvSpPr>
        <p:spPr>
          <a:xfrm>
            <a:off x="762000" y="1190625"/>
            <a:ext cx="1143000" cy="9525"/>
          </a:xfrm>
          <a:custGeom>
            <a:avLst/>
            <a:gdLst/>
            <a:ahLst/>
            <a:cxnLst/>
            <a:rect l="l" t="t" r="r" b="b"/>
            <a:pathLst>
              <a:path w="1143000" h="9525">
                <a:moveTo>
                  <a:pt x="0" y="0"/>
                </a:moveTo>
                <a:lnTo>
                  <a:pt x="1143000" y="0"/>
                </a:lnTo>
              </a:path>
            </a:pathLst>
          </a:custGeom>
          <a:noFill/>
          <a:ln w="38100">
            <a:solidFill>
              <a:srgbClr val="4FD1C5"/>
            </a:solidFill>
          </a:ln>
        </p:spPr>
      </p:sp>
      <p:sp>
        <p:nvSpPr>
          <p:cNvPr id="6" name="TextBox 6"/>
          <p:cNvSpPr txBox="1"/>
          <p:nvPr/>
        </p:nvSpPr>
        <p:spPr>
          <a:xfrm>
            <a:off x="742950" y="1743075"/>
            <a:ext cx="715749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F2937"/>
                </a:solidFill>
                <a:latin typeface="Segoe UI"/>
                <a:ea typeface="Microsoft YaHei"/>
                <a:cs typeface="Segoe UI"/>
              </a:rPr>
              <a:t>向阳乔木（joeseesun）为 Codex / Claude Code 的 `/goal` 斜杠命令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42950" y="2047875"/>
            <a:ext cx="387958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500" b="1" dirty="0">
                <a:solidFill>
                  <a:srgbClr val="1F2937"/>
                </a:solidFill>
                <a:latin typeface="Segoe UI"/>
                <a:ea typeface="Microsoft YaHei"/>
                <a:cs typeface="Segoe UI"/>
              </a:rPr>
              <a:t>写的一个「元技能（Meta Skill）」。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744855" y="2568892"/>
            <a:ext cx="4983194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374151"/>
                </a:solidFill>
                <a:latin typeface="Segoe UI"/>
                <a:ea typeface="Microsoft YaHei"/>
                <a:cs typeface="Segoe UI"/>
              </a:rPr>
              <a:t>它本身不直接做业务，而是把"用户随口说的一句话需求"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44855" y="2854642"/>
            <a:ext cx="6057757" cy="27432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350" dirty="0">
                <a:solidFill>
                  <a:srgbClr val="374151"/>
                </a:solidFill>
                <a:latin typeface="Segoe UI"/>
                <a:ea typeface="Microsoft YaHei"/>
                <a:cs typeface="Segoe UI"/>
              </a:rPr>
              <a:t>改写成 Codex 可以长跑、可以验收、可以自我约束的 `/goal` 指令。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762000" y="3619500"/>
            <a:ext cx="2667000" cy="1143000"/>
            <a:chOff x="762000" y="3619500"/>
            <a:chExt cx="2667000" cy="1143000"/>
          </a:xfrm>
        </p:grpSpPr>
        <p:sp>
          <p:nvSpPr>
            <p:cNvPr id="10" name="Rectangle 10"/>
            <p:cNvSpPr/>
            <p:nvPr/>
          </p:nvSpPr>
          <p:spPr>
            <a:xfrm>
              <a:off x="762000" y="3619500"/>
              <a:ext cx="2667000" cy="1143000"/>
            </a:xfrm>
            <a:prstGeom prst="roundRect">
              <a:avLst>
                <a:gd name="adj" fmla="val 6667"/>
              </a:avLst>
            </a:prstGeom>
            <a:solidFill>
              <a:srgbClr val="FFFFFF"/>
            </a:solidFill>
            <a:ln w="9525">
              <a:solidFill>
                <a:srgbClr val="E5E7EB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939165" y="3839528"/>
              <a:ext cx="847106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6B7280"/>
                  </a:solidFill>
                  <a:latin typeface="Segoe UI"/>
                  <a:ea typeface="Microsoft YaHei"/>
                  <a:cs typeface="Segoe UI"/>
                </a:rPr>
                <a:t>GitHub 数据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22020" y="4027170"/>
              <a:ext cx="981075" cy="4876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400" b="1" dirty="0">
                  <a:solidFill>
                    <a:srgbClr val="4FD1C5"/>
                  </a:solidFill>
                  <a:latin typeface="Calibri"/>
                  <a:ea typeface="Microsoft YaHei"/>
                  <a:cs typeface="Calibri"/>
                </a:rPr>
                <a:t>⭐ 585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39165" y="4458652"/>
              <a:ext cx="1958912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6B7280"/>
                  </a:solidFill>
                  <a:latin typeface="Calibri"/>
                  <a:ea typeface="Microsoft YaHei"/>
                  <a:cs typeface="Calibri"/>
                </a:rPr>
                <a:t>stars | 44 forks | MIT 协议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810000" y="3619500"/>
            <a:ext cx="7620000" cy="1143000"/>
            <a:chOff x="3810000" y="3619500"/>
            <a:chExt cx="7620000" cy="1143000"/>
          </a:xfrm>
        </p:grpSpPr>
        <p:sp>
          <p:nvSpPr>
            <p:cNvPr id="15" name="Rectangle 15"/>
            <p:cNvSpPr/>
            <p:nvPr/>
          </p:nvSpPr>
          <p:spPr>
            <a:xfrm>
              <a:off x="3810000" y="3619500"/>
              <a:ext cx="7620000" cy="1143000"/>
            </a:xfrm>
            <a:prstGeom prst="roundRect">
              <a:avLst>
                <a:gd name="adj" fmla="val 6667"/>
              </a:avLst>
            </a:prstGeom>
            <a:solidFill>
              <a:srgbClr val="FEF2F2"/>
            </a:solidFill>
            <a:ln w="19050">
              <a:solidFill>
                <a:srgbClr val="EF4444"/>
              </a:solidFill>
            </a:ln>
          </p:spPr>
        </p:sp>
        <p:sp>
          <p:nvSpPr>
            <p:cNvPr id="16" name="TextBox 16"/>
            <p:cNvSpPr txBox="1"/>
            <p:nvPr/>
          </p:nvSpPr>
          <p:spPr>
            <a:xfrm>
              <a:off x="3985260" y="3870960"/>
              <a:ext cx="2054733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EF4444"/>
                  </a:solidFill>
                  <a:latin typeface="Segoe UI"/>
                  <a:ea typeface="Microsoft YaHei"/>
                  <a:cs typeface="Segoe UI"/>
                </a:rPr>
                <a:t>核心定位（红色加粗）：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3981450" y="4219575"/>
              <a:ext cx="4765191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1F2937"/>
                  </a:solidFill>
                  <a:latin typeface="Segoe UI"/>
                  <a:ea typeface="Microsoft YaHei"/>
                  <a:cs typeface="Segoe UI"/>
                </a:rPr>
                <a:t>当 Codex 升级出 `/goal` 命令却没人写得稳，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3981450" y="4457700"/>
              <a:ext cx="6168366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EF4444"/>
                  </a:solidFill>
                  <a:latin typeface="Segoe UI"/>
                  <a:ea typeface="Microsoft YaHei"/>
                  <a:cs typeface="Segoe UI"/>
                </a:rPr>
                <a:t>qiaomu-goal-meta-skill 把"模糊需求"压成六要素任务合同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744855" y="4997768"/>
            <a:ext cx="5544312" cy="1164907"/>
            <a:chOff x="744855" y="4997768"/>
            <a:chExt cx="5544312" cy="1164907"/>
          </a:xfrm>
        </p:grpSpPr>
        <p:sp>
          <p:nvSpPr>
            <p:cNvPr id="20" name="TextBox 20"/>
            <p:cNvSpPr txBox="1"/>
            <p:nvPr/>
          </p:nvSpPr>
          <p:spPr>
            <a:xfrm>
              <a:off x="744855" y="4997768"/>
              <a:ext cx="2135603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1F2937"/>
                  </a:solidFill>
                  <a:latin typeface="Segoe UI"/>
                  <a:ea typeface="Microsoft YaHei"/>
                  <a:cs typeface="Segoe UI"/>
                </a:rPr>
                <a:t>它解决 3 个真实痛点：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46760" y="5347335"/>
              <a:ext cx="5542407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❶ 需求发散 — 随口"做个好看的" → Agent 跑 3 小时交付一堆不要的东西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46760" y="5633085"/>
              <a:ext cx="4701159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❷ 验收空洞 — 没有 Verification → 结果好坏全靠 Agent 心情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46760" y="5918835"/>
              <a:ext cx="4981575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❸ 越权风险 — 没有 Boundaries → Agent 顺手改 .env、改主分支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8FAFC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731520" y="693420"/>
            <a:ext cx="6556972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Segoe UI"/>
                <a:ea typeface="Microsoft YaHei"/>
                <a:cs typeface="Segoe UI"/>
              </a:rPr>
              <a:t>场景 1：Codex 桌面端「追求目标」开关</a:t>
            </a:r>
          </a:p>
        </p:txBody>
      </p:sp>
      <p:sp>
        <p:nvSpPr>
          <p:cNvPr id="5" name="Line 5"/>
          <p:cNvSpPr/>
          <p:nvPr/>
        </p:nvSpPr>
        <p:spPr>
          <a:xfrm>
            <a:off x="762000" y="1190625"/>
            <a:ext cx="1143000" cy="9525"/>
          </a:xfrm>
          <a:custGeom>
            <a:avLst/>
            <a:gdLst/>
            <a:ahLst/>
            <a:cxnLst/>
            <a:rect l="l" t="t" r="r" b="b"/>
            <a:pathLst>
              <a:path w="1143000" h="9525">
                <a:moveTo>
                  <a:pt x="0" y="0"/>
                </a:moveTo>
                <a:lnTo>
                  <a:pt x="1143000" y="0"/>
                </a:lnTo>
              </a:path>
            </a:pathLst>
          </a:custGeom>
          <a:noFill/>
          <a:ln w="38100">
            <a:solidFill>
              <a:srgbClr val="4FD1C5"/>
            </a:solidFill>
          </a:ln>
        </p:spPr>
      </p:sp>
      <p:grpSp>
        <p:nvGrpSpPr>
          <p:cNvPr id="8" name="Group 8"/>
          <p:cNvGrpSpPr/>
          <p:nvPr/>
        </p:nvGrpSpPr>
        <p:grpSpPr>
          <a:xfrm>
            <a:off x="762000" y="1619250"/>
            <a:ext cx="6096000" cy="3619500"/>
            <a:chOff x="762000" y="1619250"/>
            <a:chExt cx="6096000" cy="3619500"/>
          </a:xfrm>
        </p:grpSpPr>
        <p:sp>
          <p:nvSpPr>
            <p:cNvPr id="6" name="Rectangle 6"/>
            <p:cNvSpPr/>
            <p:nvPr/>
          </p:nvSpPr>
          <p:spPr>
            <a:xfrm>
              <a:off x="762000" y="1619250"/>
              <a:ext cx="6096000" cy="3619500"/>
            </a:xfrm>
            <a:prstGeom prst="roundRect">
              <a:avLst>
                <a:gd name="adj" fmla="val 2105"/>
              </a:avLst>
            </a:prstGeom>
            <a:solidFill>
              <a:srgbClr val="FFFFFF"/>
            </a:solidFill>
            <a:ln w="9525">
              <a:solidFill>
                <a:srgbClr val="E5E7EB"/>
              </a:solidFill>
            </a:ln>
          </p:spPr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2500" y="2170981"/>
              <a:ext cx="5715000" cy="2516038"/>
            </a:xfrm>
            <a:prstGeom prst="rect">
              <a:avLst/>
            </a:prstGeom>
          </p:spPr>
        </p:pic>
      </p:grpSp>
      <p:grpSp>
        <p:nvGrpSpPr>
          <p:cNvPr id="21" name="Group 21"/>
          <p:cNvGrpSpPr/>
          <p:nvPr/>
        </p:nvGrpSpPr>
        <p:grpSpPr>
          <a:xfrm>
            <a:off x="7219950" y="1743075"/>
            <a:ext cx="3076432" cy="3643313"/>
            <a:chOff x="7219950" y="1743075"/>
            <a:chExt cx="3076432" cy="3643313"/>
          </a:xfrm>
        </p:grpSpPr>
        <p:sp>
          <p:nvSpPr>
            <p:cNvPr id="9" name="TextBox 9"/>
            <p:cNvSpPr txBox="1"/>
            <p:nvPr/>
          </p:nvSpPr>
          <p:spPr>
            <a:xfrm>
              <a:off x="7219950" y="1743075"/>
              <a:ext cx="95821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1F2937"/>
                  </a:solidFill>
                  <a:latin typeface="Segoe UI"/>
                  <a:ea typeface="Microsoft YaHei"/>
                  <a:cs typeface="Segoe UI"/>
                </a:rPr>
                <a:t>功能说明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224712" y="2116931"/>
              <a:ext cx="2879288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Codex 桌面端（macOS / Windows）从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224712" y="2355056"/>
              <a:ext cx="2608183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0.128.0 版本起，在 chat 面板新增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224712" y="2593181"/>
              <a:ext cx="2501384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「追求目标」开关，开启后 Codex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224712" y="2831306"/>
              <a:ext cx="2526030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切换到 `/goal` 模式，自动应用本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224712" y="3069431"/>
              <a:ext cx="2213848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skill 输出的六要素任务合同。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219950" y="3552825"/>
              <a:ext cx="95821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1F2937"/>
                  </a:solidFill>
                  <a:latin typeface="Segoe UI"/>
                  <a:ea typeface="Microsoft YaHei"/>
                  <a:cs typeface="Segoe UI"/>
                </a:rPr>
                <a:t>输入要求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225665" y="3934778"/>
              <a:ext cx="2695003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Settings → 追求目标 / Goal mode 开关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219950" y="4362450"/>
              <a:ext cx="95821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1F2937"/>
                  </a:solidFill>
                  <a:latin typeface="Segoe UI"/>
                  <a:ea typeface="Microsoft YaHei"/>
                  <a:cs typeface="Segoe UI"/>
                </a:rPr>
                <a:t>适用场景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225665" y="4696778"/>
              <a:ext cx="3070717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• 复杂代码改造（重构大文件、跨模块迁移）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225665" y="4934902"/>
              <a:ext cx="2917365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• 多步骤研究（论文综述、批量资料整理）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225665" y="5173028"/>
              <a:ext cx="2457307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• 需要中途暂停、稍后继续的长任务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750570" y="6475095"/>
            <a:ext cx="2763488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i="1" dirty="0">
                <a:solidFill>
                  <a:srgbClr val="6B7280"/>
                </a:solidFill>
                <a:latin typeface="Segoe UI"/>
                <a:ea typeface="Microsoft YaHei"/>
                <a:cs typeface="Segoe UI"/>
              </a:rPr>
              <a:t>图片来源：掘金博客（Codex /goal 实战案例）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5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4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400"/>
                            </p:stCondLst>
                            <p:childTnLst>
                              <p:par>
                                <p:cTn id="2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8" grpId="0"/>
      <p:bldP spid="21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8FAFC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731520" y="693420"/>
            <a:ext cx="5581650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Segoe UI"/>
                <a:ea typeface="Microsoft YaHei"/>
                <a:cs typeface="Segoe UI"/>
              </a:rPr>
              <a:t>场景 2：直接输入 /目标 中文别名</a:t>
            </a:r>
          </a:p>
        </p:txBody>
      </p:sp>
      <p:sp>
        <p:nvSpPr>
          <p:cNvPr id="5" name="Line 5"/>
          <p:cNvSpPr/>
          <p:nvPr/>
        </p:nvSpPr>
        <p:spPr>
          <a:xfrm>
            <a:off x="762000" y="1190625"/>
            <a:ext cx="1143000" cy="9525"/>
          </a:xfrm>
          <a:custGeom>
            <a:avLst/>
            <a:gdLst/>
            <a:ahLst/>
            <a:cxnLst/>
            <a:rect l="l" t="t" r="r" b="b"/>
            <a:pathLst>
              <a:path w="1143000" h="9525">
                <a:moveTo>
                  <a:pt x="0" y="0"/>
                </a:moveTo>
                <a:lnTo>
                  <a:pt x="1143000" y="0"/>
                </a:lnTo>
              </a:path>
            </a:pathLst>
          </a:custGeom>
          <a:noFill/>
          <a:ln w="38100">
            <a:solidFill>
              <a:srgbClr val="4FD1C5"/>
            </a:solidFill>
          </a:ln>
        </p:spPr>
      </p:sp>
      <p:grpSp>
        <p:nvGrpSpPr>
          <p:cNvPr id="8" name="Group 8"/>
          <p:cNvGrpSpPr/>
          <p:nvPr/>
        </p:nvGrpSpPr>
        <p:grpSpPr>
          <a:xfrm>
            <a:off x="762000" y="1619250"/>
            <a:ext cx="6096000" cy="2667000"/>
            <a:chOff x="762000" y="1619250"/>
            <a:chExt cx="6096000" cy="2667000"/>
          </a:xfrm>
        </p:grpSpPr>
        <p:sp>
          <p:nvSpPr>
            <p:cNvPr id="6" name="Rectangle 6"/>
            <p:cNvSpPr/>
            <p:nvPr/>
          </p:nvSpPr>
          <p:spPr>
            <a:xfrm>
              <a:off x="762000" y="1619250"/>
              <a:ext cx="6096000" cy="2667000"/>
            </a:xfrm>
            <a:prstGeom prst="roundRect">
              <a:avLst>
                <a:gd name="adj" fmla="val 2857"/>
              </a:avLst>
            </a:prstGeom>
            <a:solidFill>
              <a:srgbClr val="FFFFFF"/>
            </a:solidFill>
            <a:ln w="9525">
              <a:solidFill>
                <a:srgbClr val="E5E7EB"/>
              </a:solidFill>
            </a:ln>
          </p:spPr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52500" y="2228736"/>
              <a:ext cx="5715000" cy="1448028"/>
            </a:xfrm>
            <a:prstGeom prst="rect">
              <a:avLst/>
            </a:prstGeom>
          </p:spPr>
        </p:pic>
      </p:grpSp>
      <p:grpSp>
        <p:nvGrpSpPr>
          <p:cNvPr id="15" name="Group 15"/>
          <p:cNvGrpSpPr/>
          <p:nvPr/>
        </p:nvGrpSpPr>
        <p:grpSpPr>
          <a:xfrm>
            <a:off x="762000" y="4572000"/>
            <a:ext cx="6096000" cy="1714500"/>
            <a:chOff x="762000" y="4572000"/>
            <a:chExt cx="6096000" cy="1714500"/>
          </a:xfrm>
        </p:grpSpPr>
        <p:sp>
          <p:nvSpPr>
            <p:cNvPr id="9" name="Rectangle 9"/>
            <p:cNvSpPr/>
            <p:nvPr/>
          </p:nvSpPr>
          <p:spPr>
            <a:xfrm>
              <a:off x="762000" y="4572000"/>
              <a:ext cx="6096000" cy="1714500"/>
            </a:xfrm>
            <a:prstGeom prst="roundRect">
              <a:avLst>
                <a:gd name="adj" fmla="val 4444"/>
              </a:avLst>
            </a:prstGeom>
            <a:solidFill>
              <a:srgbClr val="F0FDFA"/>
            </a:solidFill>
            <a:ln w="19050">
              <a:solidFill>
                <a:srgbClr val="4FD1C5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937260" y="4728210"/>
              <a:ext cx="1134618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4FD1C5"/>
                  </a:solidFill>
                  <a:latin typeface="Segoe UI"/>
                  <a:ea typeface="Microsoft YaHei"/>
                  <a:cs typeface="Segoe UI"/>
                </a:rPr>
                <a:t>真实输入示例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937260" y="5061585"/>
              <a:ext cx="3150108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1F2937"/>
                  </a:solidFill>
                  <a:latin typeface="Consolas"/>
                  <a:ea typeface="Microsoft YaHei"/>
                  <a:cs typeface="Consolas"/>
                </a:rPr>
                <a:t>/目标 帮我做一个播客 App，能用就行，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937260" y="5347335"/>
              <a:ext cx="1082040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dirty="0">
                  <a:solidFill>
                    <a:srgbClr val="1F2937"/>
                  </a:solidFill>
                  <a:latin typeface="Consolas"/>
                  <a:ea typeface="Microsoft YaHei"/>
                  <a:cs typeface="Consolas"/>
                </a:rPr>
                <a:t>先别管后端。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939165" y="5744528"/>
              <a:ext cx="3431095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6B7280"/>
                  </a:solidFill>
                  <a:latin typeface="Segoe UI"/>
                  <a:ea typeface="Microsoft YaHei"/>
                  <a:cs typeface="Segoe UI"/>
                </a:rPr>
                <a:t>→ Codex 自动调用本 skill，把一句模糊需求改写成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939165" y="5982652"/>
              <a:ext cx="2963370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6B7280"/>
                  </a:solidFill>
                  <a:latin typeface="Segoe UI"/>
                  <a:ea typeface="Microsoft YaHei"/>
                  <a:cs typeface="Segoe UI"/>
                </a:rPr>
                <a:t>六要素任务合同（推荐执行版 + 英文镜像）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7219950" y="1743075"/>
            <a:ext cx="2585704" cy="3683794"/>
            <a:chOff x="7219950" y="1743075"/>
            <a:chExt cx="2585704" cy="3683794"/>
          </a:xfrm>
        </p:grpSpPr>
        <p:sp>
          <p:nvSpPr>
            <p:cNvPr id="16" name="TextBox 16"/>
            <p:cNvSpPr txBox="1"/>
            <p:nvPr/>
          </p:nvSpPr>
          <p:spPr>
            <a:xfrm>
              <a:off x="7219950" y="1743075"/>
              <a:ext cx="95821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1F2937"/>
                  </a:solidFill>
                  <a:latin typeface="Segoe UI"/>
                  <a:ea typeface="Microsoft YaHei"/>
                  <a:cs typeface="Segoe UI"/>
                </a:rPr>
                <a:t>功能说明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225665" y="2125028"/>
              <a:ext cx="2541651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Codex 在中文 locale 下接受 `/目标`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225665" y="2363152"/>
              <a:ext cx="2556986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作为 `/goal` 的别名（注意：本 skill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225665" y="2601278"/>
              <a:ext cx="2357628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建议用户仍用 `/goal` 前缀，避免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225665" y="2839402"/>
              <a:ext cx="2020252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部分环境不识别中文别名）。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219950" y="3314700"/>
              <a:ext cx="95821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1F2937"/>
                  </a:solidFill>
                  <a:latin typeface="Segoe UI"/>
                  <a:ea typeface="Microsoft YaHei"/>
                  <a:cs typeface="Segoe UI"/>
                </a:rPr>
                <a:t>输入要求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225665" y="3696652"/>
              <a:ext cx="2579989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chat 输入框输入 `/目标` 或 `/goal`</a:t>
              </a: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7225665" y="3887152"/>
              <a:ext cx="1077135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+ 一段模糊需求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7219950" y="4362450"/>
              <a:ext cx="95821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1F2937"/>
                  </a:solidFill>
                  <a:latin typeface="Segoe UI"/>
                  <a:ea typeface="Microsoft YaHei"/>
                  <a:cs typeface="Segoe UI"/>
                </a:rPr>
                <a:t>输出效果</a:t>
              </a: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7225665" y="4744402"/>
              <a:ext cx="1721215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Codex 弹出结构化输出：</a:t>
              </a: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7226618" y="4990624"/>
              <a:ext cx="1427393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① 推荐执行版（中文）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226618" y="5228749"/>
              <a:ext cx="2182106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② 默认理由 ③ 可选调整 ④ 英文镜像</a:t>
              </a:r>
            </a:p>
          </p:txBody>
        </p:sp>
      </p:grpSp>
      <p:sp>
        <p:nvSpPr>
          <p:cNvPr id="29" name="TextBox 29"/>
          <p:cNvSpPr txBox="1"/>
          <p:nvPr/>
        </p:nvSpPr>
        <p:spPr>
          <a:xfrm>
            <a:off x="750570" y="6475095"/>
            <a:ext cx="277006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i="1" dirty="0">
                <a:solidFill>
                  <a:srgbClr val="6B7280"/>
                </a:solidFill>
                <a:latin typeface="Segoe UI"/>
                <a:ea typeface="Microsoft YaHei"/>
                <a:cs typeface="Segoe UI"/>
              </a:rPr>
              <a:t>图片来源：掘金博客（Codex /目标 命令输入）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3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4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300"/>
                            </p:stCondLst>
                            <p:childTnLst>
                              <p:par>
                                <p:cTn id="33" presetID="5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etch(across)">
                                      <p:cBhvr>
                                        <p:cTn id="35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8" grpId="0"/>
      <p:bldP spid="15" grpId="0"/>
      <p:bldP spid="28" grpId="0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8FAFC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731520" y="693420"/>
            <a:ext cx="6556972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Segoe UI"/>
                <a:ea typeface="Microsoft YaHei"/>
                <a:cs typeface="Segoe UI"/>
              </a:rPr>
              <a:t>场景 3：用 /goal 一比一复刻截图 HTML</a:t>
            </a:r>
          </a:p>
        </p:txBody>
      </p:sp>
      <p:sp>
        <p:nvSpPr>
          <p:cNvPr id="5" name="Line 5"/>
          <p:cNvSpPr/>
          <p:nvPr/>
        </p:nvSpPr>
        <p:spPr>
          <a:xfrm>
            <a:off x="762000" y="1190625"/>
            <a:ext cx="1143000" cy="9525"/>
          </a:xfrm>
          <a:custGeom>
            <a:avLst/>
            <a:gdLst/>
            <a:ahLst/>
            <a:cxnLst/>
            <a:rect l="l" t="t" r="r" b="b"/>
            <a:pathLst>
              <a:path w="1143000" h="9525">
                <a:moveTo>
                  <a:pt x="0" y="0"/>
                </a:moveTo>
                <a:lnTo>
                  <a:pt x="1143000" y="0"/>
                </a:lnTo>
              </a:path>
            </a:pathLst>
          </a:custGeom>
          <a:noFill/>
          <a:ln w="38100">
            <a:solidFill>
              <a:srgbClr val="4FD1C5"/>
            </a:solidFill>
          </a:ln>
        </p:spPr>
      </p:sp>
      <p:grpSp>
        <p:nvGrpSpPr>
          <p:cNvPr id="9" name="Group 9"/>
          <p:cNvGrpSpPr/>
          <p:nvPr/>
        </p:nvGrpSpPr>
        <p:grpSpPr>
          <a:xfrm>
            <a:off x="762000" y="1619250"/>
            <a:ext cx="5334000" cy="3238500"/>
            <a:chOff x="762000" y="1619250"/>
            <a:chExt cx="5334000" cy="3238500"/>
          </a:xfrm>
        </p:grpSpPr>
        <p:sp>
          <p:nvSpPr>
            <p:cNvPr id="6" name="Rectangle 6"/>
            <p:cNvSpPr/>
            <p:nvPr/>
          </p:nvSpPr>
          <p:spPr>
            <a:xfrm>
              <a:off x="762000" y="1619250"/>
              <a:ext cx="5334000" cy="3238500"/>
            </a:xfrm>
            <a:prstGeom prst="roundRect">
              <a:avLst>
                <a:gd name="adj" fmla="val 2353"/>
              </a:avLst>
            </a:prstGeom>
            <a:solidFill>
              <a:srgbClr val="FFFFFF"/>
            </a:solidFill>
            <a:ln w="9525">
              <a:solidFill>
                <a:srgbClr val="E5E7EB"/>
              </a:solidFill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937260" y="1775460"/>
              <a:ext cx="922992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4FD1C5"/>
                  </a:solidFill>
                  <a:latin typeface="Segoe UI"/>
                  <a:ea typeface="Microsoft YaHei"/>
                  <a:cs typeface="Segoe UI"/>
                </a:rPr>
                <a:t>① 任务输入</a:t>
              </a:r>
            </a:p>
          </p:txBody>
        </p:sp>
        <p:pic>
          <p:nvPicPr>
            <p:cNvPr id="8" name="Image 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49793" y="2095500"/>
              <a:ext cx="4158414" cy="2667000"/>
            </a:xfrm>
            <a:prstGeom prst="rect">
              <a:avLst/>
            </a:prstGeom>
          </p:spPr>
        </p:pic>
      </p:grpSp>
      <p:grpSp>
        <p:nvGrpSpPr>
          <p:cNvPr id="13" name="Group 13"/>
          <p:cNvGrpSpPr/>
          <p:nvPr/>
        </p:nvGrpSpPr>
        <p:grpSpPr>
          <a:xfrm>
            <a:off x="6477000" y="1619250"/>
            <a:ext cx="5334000" cy="3238500"/>
            <a:chOff x="6477000" y="1619250"/>
            <a:chExt cx="5334000" cy="3238500"/>
          </a:xfrm>
        </p:grpSpPr>
        <p:sp>
          <p:nvSpPr>
            <p:cNvPr id="10" name="Rectangle 10"/>
            <p:cNvSpPr/>
            <p:nvPr/>
          </p:nvSpPr>
          <p:spPr>
            <a:xfrm>
              <a:off x="6477000" y="1619250"/>
              <a:ext cx="5334000" cy="3238500"/>
            </a:xfrm>
            <a:prstGeom prst="roundRect">
              <a:avLst>
                <a:gd name="adj" fmla="val 2353"/>
              </a:avLst>
            </a:prstGeom>
            <a:solidFill>
              <a:srgbClr val="FFFFFF"/>
            </a:solidFill>
            <a:ln w="9525">
              <a:solidFill>
                <a:srgbClr val="E5E7EB"/>
              </a:solidFill>
            </a:ln>
          </p:spPr>
        </p:sp>
        <p:sp>
          <p:nvSpPr>
            <p:cNvPr id="11" name="TextBox 11"/>
            <p:cNvSpPr txBox="1"/>
            <p:nvPr/>
          </p:nvSpPr>
          <p:spPr>
            <a:xfrm>
              <a:off x="6652260" y="1775460"/>
              <a:ext cx="2385974" cy="24384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200" b="1" dirty="0">
                  <a:solidFill>
                    <a:srgbClr val="10B981"/>
                  </a:solidFill>
                  <a:latin typeface="Segoe UI"/>
                  <a:ea typeface="Microsoft YaHei"/>
                  <a:cs typeface="Segoe UI"/>
                </a:rPr>
                <a:t>② 任务结果（Clio 播客 App）</a:t>
              </a:r>
            </a:p>
          </p:txBody>
        </p:sp>
        <p:pic>
          <p:nvPicPr>
            <p:cNvPr id="12" name="Image 1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903720" y="2095500"/>
              <a:ext cx="4480560" cy="2667000"/>
            </a:xfrm>
            <a:prstGeom prst="rect">
              <a:avLst/>
            </a:prstGeom>
          </p:spPr>
        </p:pic>
      </p:grpSp>
      <p:grpSp>
        <p:nvGrpSpPr>
          <p:cNvPr id="18" name="Group 18"/>
          <p:cNvGrpSpPr/>
          <p:nvPr/>
        </p:nvGrpSpPr>
        <p:grpSpPr>
          <a:xfrm>
            <a:off x="744855" y="4997768"/>
            <a:ext cx="7805452" cy="1198244"/>
            <a:chOff x="744855" y="4997768"/>
            <a:chExt cx="7805452" cy="1198244"/>
          </a:xfrm>
        </p:grpSpPr>
        <p:sp>
          <p:nvSpPr>
            <p:cNvPr id="14" name="TextBox 14"/>
            <p:cNvSpPr txBox="1"/>
            <p:nvPr/>
          </p:nvSpPr>
          <p:spPr>
            <a:xfrm>
              <a:off x="744855" y="4997768"/>
              <a:ext cx="862393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1F2937"/>
                  </a:solidFill>
                  <a:latin typeface="Segoe UI"/>
                  <a:ea typeface="Microsoft YaHei"/>
                  <a:cs typeface="Segoe UI"/>
                </a:rPr>
                <a:t>功能说明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48665" y="5315902"/>
              <a:ext cx="6467475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用户给 Codex 截了一张 Clio 播客 App 的界面图，要求"一比一复刻截图的效果为 HTML 页面"。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48665" y="5554028"/>
              <a:ext cx="7801642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Codex 直接把它当成一个 `/goal` 长跑任务：分析截图 → 生成 HTML → 跑本地预览 → 截对比图 → 迭代 3 轮内收敛。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48665" y="5982652"/>
              <a:ext cx="7218902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6B7280"/>
                  </a:solidFill>
                  <a:latin typeface="Segoe UI"/>
                  <a:ea typeface="Microsoft YaHei"/>
                  <a:cs typeface="Segoe UI"/>
                </a:rPr>
                <a:t>适用场景：设计稿 → 静态 HTML 还原 / 竞品分析 → 复刻 + 改造 / 教学示例 → 把视觉稿做成可点可改的代码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750570" y="6475095"/>
            <a:ext cx="3026378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i="1" dirty="0">
                <a:solidFill>
                  <a:srgbClr val="6B7280"/>
                </a:solidFill>
                <a:latin typeface="Segoe UI"/>
                <a:ea typeface="Microsoft YaHei"/>
                <a:cs typeface="Segoe UI"/>
              </a:rPr>
              <a:t>图片来源：掘金博客（Codex /goal 复刻截图实战）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1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2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image">
                                      <p:cBhvr>
                                        <p:cTn id="19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5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4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3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9" grpId="0"/>
      <p:bldP spid="13" grpId="0"/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8FAFC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731520" y="693420"/>
            <a:ext cx="7293064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Segoe UI"/>
                <a:ea typeface="Microsoft YaHei"/>
                <a:cs typeface="Segoe UI"/>
              </a:rPr>
              <a:t>场景 4：README 自带「为什么值得用」红框</a:t>
            </a:r>
          </a:p>
        </p:txBody>
      </p:sp>
      <p:sp>
        <p:nvSpPr>
          <p:cNvPr id="5" name="Line 5"/>
          <p:cNvSpPr/>
          <p:nvPr/>
        </p:nvSpPr>
        <p:spPr>
          <a:xfrm>
            <a:off x="762000" y="1190625"/>
            <a:ext cx="1143000" cy="9525"/>
          </a:xfrm>
          <a:custGeom>
            <a:avLst/>
            <a:gdLst/>
            <a:ahLst/>
            <a:cxnLst/>
            <a:rect l="l" t="t" r="r" b="b"/>
            <a:pathLst>
              <a:path w="1143000" h="9525">
                <a:moveTo>
                  <a:pt x="0" y="0"/>
                </a:moveTo>
                <a:lnTo>
                  <a:pt x="1143000" y="0"/>
                </a:lnTo>
              </a:path>
            </a:pathLst>
          </a:custGeom>
          <a:noFill/>
          <a:ln w="38100">
            <a:solidFill>
              <a:srgbClr val="4FD1C5"/>
            </a:solidFill>
          </a:ln>
        </p:spPr>
      </p:sp>
      <p:grpSp>
        <p:nvGrpSpPr>
          <p:cNvPr id="8" name="Group 8"/>
          <p:cNvGrpSpPr/>
          <p:nvPr/>
        </p:nvGrpSpPr>
        <p:grpSpPr>
          <a:xfrm>
            <a:off x="762000" y="1619250"/>
            <a:ext cx="6096000" cy="4000500"/>
            <a:chOff x="762000" y="1619250"/>
            <a:chExt cx="6096000" cy="4000500"/>
          </a:xfrm>
        </p:grpSpPr>
        <p:sp>
          <p:nvSpPr>
            <p:cNvPr id="6" name="Rectangle 6"/>
            <p:cNvSpPr/>
            <p:nvPr/>
          </p:nvSpPr>
          <p:spPr>
            <a:xfrm>
              <a:off x="762000" y="1619250"/>
              <a:ext cx="6096000" cy="4000500"/>
            </a:xfrm>
            <a:prstGeom prst="roundRect">
              <a:avLst>
                <a:gd name="adj" fmla="val 1905"/>
              </a:avLst>
            </a:prstGeom>
            <a:solidFill>
              <a:srgbClr val="FFFFFF"/>
            </a:solidFill>
            <a:ln w="9525">
              <a:solidFill>
                <a:srgbClr val="E5E7EB"/>
              </a:solidFill>
            </a:ln>
          </p:spPr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33311" y="1809750"/>
              <a:ext cx="4753379" cy="3619500"/>
            </a:xfrm>
            <a:prstGeom prst="rect">
              <a:avLst/>
            </a:prstGeom>
          </p:spPr>
        </p:pic>
      </p:grpSp>
      <p:grpSp>
        <p:nvGrpSpPr>
          <p:cNvPr id="23" name="Group 23"/>
          <p:cNvGrpSpPr/>
          <p:nvPr/>
        </p:nvGrpSpPr>
        <p:grpSpPr>
          <a:xfrm>
            <a:off x="7219950" y="1743075"/>
            <a:ext cx="2687170" cy="3969544"/>
            <a:chOff x="7219950" y="1743075"/>
            <a:chExt cx="2687170" cy="3969544"/>
          </a:xfrm>
        </p:grpSpPr>
        <p:sp>
          <p:nvSpPr>
            <p:cNvPr id="9" name="TextBox 9"/>
            <p:cNvSpPr txBox="1"/>
            <p:nvPr/>
          </p:nvSpPr>
          <p:spPr>
            <a:xfrm>
              <a:off x="7219950" y="1743075"/>
              <a:ext cx="95821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1F2937"/>
                  </a:solidFill>
                  <a:latin typeface="Segoe UI"/>
                  <a:ea typeface="Microsoft YaHei"/>
                  <a:cs typeface="Segoe UI"/>
                </a:rPr>
                <a:t>功能说明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7225665" y="2125028"/>
              <a:ext cx="2342293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仓库 README 在「为什么值得用」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7225665" y="2363152"/>
              <a:ext cx="2043255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部分用红框直接列出 4 条核心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7225665" y="2601278"/>
              <a:ext cx="486727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价值：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7225665" y="2982278"/>
              <a:ext cx="1218219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rgbClr val="EF4444"/>
                  </a:solidFill>
                  <a:latin typeface="Segoe UI"/>
                  <a:ea typeface="Microsoft YaHei"/>
                  <a:cs typeface="Segoe UI"/>
                </a:rPr>
                <a:t>❶ Outcome 必填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7225665" y="3220402"/>
              <a:ext cx="1475851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rgbClr val="EF4444"/>
                  </a:solidFill>
                  <a:latin typeface="Segoe UI"/>
                  <a:ea typeface="Microsoft YaHei"/>
                  <a:cs typeface="Segoe UI"/>
                </a:rPr>
                <a:t>❷ Verification 必填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7225665" y="3458528"/>
              <a:ext cx="1467800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rgbClr val="EF4444"/>
                  </a:solidFill>
                  <a:latin typeface="Segoe UI"/>
                  <a:ea typeface="Microsoft YaHei"/>
                  <a:cs typeface="Segoe UI"/>
                </a:rPr>
                <a:t>❸ Constraints 必填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7225665" y="3696652"/>
              <a:ext cx="1379239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b="1" dirty="0">
                  <a:solidFill>
                    <a:srgbClr val="EF4444"/>
                  </a:solidFill>
                  <a:latin typeface="Segoe UI"/>
                  <a:ea typeface="Microsoft YaHei"/>
                  <a:cs typeface="Segoe UI"/>
                </a:rPr>
                <a:t>❹ Boundaries 必填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7226618" y="4085749"/>
              <a:ext cx="2388584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dirty="0">
                  <a:solidFill>
                    <a:srgbClr val="6B7280"/>
                  </a:solidFill>
                  <a:latin typeface="Segoe UI"/>
                  <a:ea typeface="Microsoft YaHei"/>
                  <a:cs typeface="Segoe UI"/>
                </a:rPr>
                <a:t>→ 这正好对应本 skill 的六要素前 4 项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7226618" y="4276249"/>
              <a:ext cx="1541312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dirty="0">
                  <a:solidFill>
                    <a:srgbClr val="6B7280"/>
                  </a:solidFill>
                  <a:latin typeface="Segoe UI"/>
                  <a:ea typeface="Microsoft YaHei"/>
                  <a:cs typeface="Segoe UI"/>
                </a:rPr>
                <a:t>落地于 Linter 检查逻辑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7219950" y="4695825"/>
              <a:ext cx="95821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1F2937"/>
                  </a:solidFill>
                  <a:latin typeface="Segoe UI"/>
                  <a:ea typeface="Microsoft YaHei"/>
                  <a:cs typeface="Segoe UI"/>
                </a:rPr>
                <a:t>适用场景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7226618" y="5038249"/>
              <a:ext cx="2509623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• 选型评估：判断本 skill 是否只做包装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7226618" y="5276374"/>
              <a:ext cx="2281785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• 团队推广：把红框当宣传统一话术</a:t>
              </a:r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7226618" y="5514499"/>
              <a:ext cx="2680502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• 写文档参考：README 本身就是一段规范</a:t>
              </a:r>
            </a:p>
          </p:txBody>
        </p:sp>
      </p:grpSp>
      <p:sp>
        <p:nvSpPr>
          <p:cNvPr id="24" name="TextBox 24"/>
          <p:cNvSpPr txBox="1"/>
          <p:nvPr/>
        </p:nvSpPr>
        <p:spPr>
          <a:xfrm>
            <a:off x="750570" y="6475095"/>
            <a:ext cx="3032950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i="1" dirty="0">
                <a:solidFill>
                  <a:srgbClr val="6B7280"/>
                </a:solidFill>
                <a:latin typeface="Segoe UI"/>
                <a:ea typeface="Microsoft YaHei"/>
                <a:cs typeface="Segoe UI"/>
              </a:rPr>
              <a:t>图片来源：CircleBBS 博客（GitHub README 截图）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4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7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400"/>
                            </p:stCondLst>
                            <p:childTnLst>
                              <p:par>
                                <p:cTn id="2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1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8" grpId="0"/>
      <p:bldP spid="23" grpId="0"/>
      <p:bldP spid="2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8FAFC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731520" y="693420"/>
            <a:ext cx="7477087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Segoe UI"/>
                <a:ea typeface="Microsoft YaHei"/>
                <a:cs typeface="Segoe UI"/>
              </a:rPr>
              <a:t>场景 5：一张图说清 Codex /goal 的 5 段流程</a:t>
            </a:r>
          </a:p>
        </p:txBody>
      </p:sp>
      <p:sp>
        <p:nvSpPr>
          <p:cNvPr id="5" name="Line 5"/>
          <p:cNvSpPr/>
          <p:nvPr/>
        </p:nvSpPr>
        <p:spPr>
          <a:xfrm>
            <a:off x="762000" y="1190625"/>
            <a:ext cx="1143000" cy="9525"/>
          </a:xfrm>
          <a:custGeom>
            <a:avLst/>
            <a:gdLst/>
            <a:ahLst/>
            <a:cxnLst/>
            <a:rect l="l" t="t" r="r" b="b"/>
            <a:pathLst>
              <a:path w="1143000" h="9525">
                <a:moveTo>
                  <a:pt x="0" y="0"/>
                </a:moveTo>
                <a:lnTo>
                  <a:pt x="1143000" y="0"/>
                </a:lnTo>
              </a:path>
            </a:pathLst>
          </a:custGeom>
          <a:noFill/>
          <a:ln w="38100">
            <a:solidFill>
              <a:srgbClr val="4FD1C5"/>
            </a:solidFill>
          </a:ln>
        </p:spPr>
      </p:sp>
      <p:grpSp>
        <p:nvGrpSpPr>
          <p:cNvPr id="8" name="Group 8"/>
          <p:cNvGrpSpPr/>
          <p:nvPr/>
        </p:nvGrpSpPr>
        <p:grpSpPr>
          <a:xfrm>
            <a:off x="762000" y="1619250"/>
            <a:ext cx="5143500" cy="4381500"/>
            <a:chOff x="762000" y="1619250"/>
            <a:chExt cx="5143500" cy="4381500"/>
          </a:xfrm>
        </p:grpSpPr>
        <p:sp>
          <p:nvSpPr>
            <p:cNvPr id="6" name="Rectangle 6"/>
            <p:cNvSpPr/>
            <p:nvPr/>
          </p:nvSpPr>
          <p:spPr>
            <a:xfrm>
              <a:off x="762000" y="1619250"/>
              <a:ext cx="5143500" cy="4381500"/>
            </a:xfrm>
            <a:prstGeom prst="roundRect">
              <a:avLst>
                <a:gd name="adj" fmla="val 1739"/>
              </a:avLst>
            </a:prstGeom>
            <a:solidFill>
              <a:srgbClr val="FFFFFF"/>
            </a:solidFill>
            <a:ln w="9525">
              <a:solidFill>
                <a:srgbClr val="E5E7EB"/>
              </a:solidFill>
            </a:ln>
          </p:spPr>
        </p:sp>
        <p:pic>
          <p:nvPicPr>
            <p:cNvPr id="7" name="Image 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833562" y="1809750"/>
              <a:ext cx="3000375" cy="4000500"/>
            </a:xfrm>
            <a:prstGeom prst="rect">
              <a:avLst/>
            </a:prstGeom>
          </p:spPr>
        </p:pic>
      </p:grpSp>
      <p:grpSp>
        <p:nvGrpSpPr>
          <p:cNvPr id="36" name="Group 36"/>
          <p:cNvGrpSpPr/>
          <p:nvPr/>
        </p:nvGrpSpPr>
        <p:grpSpPr>
          <a:xfrm>
            <a:off x="6457950" y="1743075"/>
            <a:ext cx="2585180" cy="3962400"/>
            <a:chOff x="6457950" y="1743075"/>
            <a:chExt cx="2585180" cy="3962400"/>
          </a:xfrm>
        </p:grpSpPr>
        <p:sp>
          <p:nvSpPr>
            <p:cNvPr id="9" name="TextBox 9"/>
            <p:cNvSpPr txBox="1"/>
            <p:nvPr/>
          </p:nvSpPr>
          <p:spPr>
            <a:xfrm>
              <a:off x="6457950" y="1743075"/>
              <a:ext cx="1153739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1F2937"/>
                  </a:solidFill>
                  <a:latin typeface="Segoe UI"/>
                  <a:ea typeface="Microsoft YaHei"/>
                  <a:cs typeface="Segoe UI"/>
                </a:rPr>
                <a:t>5 段工作流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6464618" y="2085499"/>
              <a:ext cx="1733550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dirty="0">
                  <a:solidFill>
                    <a:srgbClr val="6B7280"/>
                  </a:solidFill>
                  <a:latin typeface="Segoe UI"/>
                  <a:ea typeface="Microsoft YaHei"/>
                  <a:cs typeface="Segoe UI"/>
                </a:rPr>
                <a:t>第三方博客用一张长图解构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6477000" y="2571750"/>
              <a:ext cx="2355818" cy="466725"/>
              <a:chOff x="6477000" y="2571750"/>
              <a:chExt cx="2355818" cy="466725"/>
            </a:xfrm>
          </p:grpSpPr>
          <p:sp>
            <p:nvSpPr>
              <p:cNvPr id="11" name="Ellipse 11"/>
              <p:cNvSpPr/>
              <p:nvPr/>
            </p:nvSpPr>
            <p:spPr>
              <a:xfrm>
                <a:off x="6477000" y="2571750"/>
                <a:ext cx="381000" cy="381000"/>
              </a:xfrm>
              <a:prstGeom prst="ellipse">
                <a:avLst/>
              </a:prstGeom>
              <a:solidFill>
                <a:srgbClr val="4FD1C5"/>
              </a:solidFill>
              <a:ln>
                <a:noFill/>
              </a:ln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6624657" y="2689860"/>
                <a:ext cx="85687" cy="2438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rgbClr val="FFFFFF"/>
                    </a:solidFill>
                    <a:latin typeface="Calibri"/>
                    <a:ea typeface="Microsoft YaHei"/>
                    <a:cs typeface="Calibri"/>
                  </a:rPr>
                  <a:t>1</a:t>
                </a:r>
              </a:p>
            </p:txBody>
          </p:sp>
          <p:sp>
            <p:nvSpPr>
              <p:cNvPr id="13" name="TextBox 13"/>
              <p:cNvSpPr txBox="1"/>
              <p:nvPr/>
            </p:nvSpPr>
            <p:spPr>
              <a:xfrm>
                <a:off x="6985635" y="2632710"/>
                <a:ext cx="766572" cy="2438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rgbClr val="1F2937"/>
                    </a:solidFill>
                    <a:latin typeface="Segoe UI"/>
                    <a:ea typeface="Microsoft YaHei"/>
                    <a:cs typeface="Segoe UI"/>
                  </a:rPr>
                  <a:t>需求理解</a:t>
                </a:r>
              </a:p>
            </p:txBody>
          </p:sp>
          <p:sp>
            <p:nvSpPr>
              <p:cNvPr id="14" name="TextBox 14"/>
              <p:cNvSpPr txBox="1"/>
              <p:nvPr/>
            </p:nvSpPr>
            <p:spPr>
              <a:xfrm>
                <a:off x="6989445" y="2855595"/>
                <a:ext cx="1843373" cy="1828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6B7280"/>
                    </a:solidFill>
                    <a:latin typeface="Segoe UI"/>
                    <a:ea typeface="Microsoft YaHei"/>
                    <a:cs typeface="Segoe UI"/>
                  </a:rPr>
                  <a:t>把模糊任务变成 Outcome 候选</a:t>
                </a:r>
              </a:p>
            </p:txBody>
          </p:sp>
        </p:grpSp>
        <p:grpSp>
          <p:nvGrpSpPr>
            <p:cNvPr id="20" name="Group 20"/>
            <p:cNvGrpSpPr/>
            <p:nvPr/>
          </p:nvGrpSpPr>
          <p:grpSpPr>
            <a:xfrm>
              <a:off x="6477000" y="3238500"/>
              <a:ext cx="2191512" cy="466725"/>
              <a:chOff x="6477000" y="3238500"/>
              <a:chExt cx="2191512" cy="466725"/>
            </a:xfrm>
          </p:grpSpPr>
          <p:sp>
            <p:nvSpPr>
              <p:cNvPr id="16" name="Ellipse 16"/>
              <p:cNvSpPr/>
              <p:nvPr/>
            </p:nvSpPr>
            <p:spPr>
              <a:xfrm>
                <a:off x="6477000" y="3238500"/>
                <a:ext cx="381000" cy="381000"/>
              </a:xfrm>
              <a:prstGeom prst="ellipse">
                <a:avLst/>
              </a:prstGeom>
              <a:solidFill>
                <a:srgbClr val="4FD1C5"/>
              </a:solidFill>
              <a:ln>
                <a:noFill/>
              </a:ln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6601654" y="3356610"/>
                <a:ext cx="131693" cy="2438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rgbClr val="FFFFFF"/>
                    </a:solidFill>
                    <a:latin typeface="Calibri"/>
                    <a:ea typeface="Microsoft YaHei"/>
                    <a:cs typeface="Calibri"/>
                  </a:rPr>
                  <a:t>2</a:t>
                </a:r>
              </a:p>
            </p:txBody>
          </p:sp>
          <p:sp>
            <p:nvSpPr>
              <p:cNvPr id="18" name="TextBox 18"/>
              <p:cNvSpPr txBox="1"/>
              <p:nvPr/>
            </p:nvSpPr>
            <p:spPr>
              <a:xfrm>
                <a:off x="6985635" y="3299460"/>
                <a:ext cx="950595" cy="2438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rgbClr val="1F2937"/>
                    </a:solidFill>
                    <a:latin typeface="Segoe UI"/>
                    <a:ea typeface="Microsoft YaHei"/>
                    <a:cs typeface="Segoe UI"/>
                  </a:rPr>
                  <a:t>任务结构化</a:t>
                </a: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6989445" y="3522345"/>
                <a:ext cx="1679067" cy="1828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6B7280"/>
                    </a:solidFill>
                    <a:latin typeface="Segoe UI"/>
                    <a:ea typeface="Microsoft YaHei"/>
                    <a:cs typeface="Segoe UI"/>
                  </a:rPr>
                  <a:t>本 skill 输出六要素任务合同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6477000" y="3905250"/>
              <a:ext cx="2119217" cy="466725"/>
              <a:chOff x="6477000" y="3905250"/>
              <a:chExt cx="2119217" cy="466725"/>
            </a:xfrm>
          </p:grpSpPr>
          <p:sp>
            <p:nvSpPr>
              <p:cNvPr id="21" name="Ellipse 21"/>
              <p:cNvSpPr/>
              <p:nvPr/>
            </p:nvSpPr>
            <p:spPr>
              <a:xfrm>
                <a:off x="6477000" y="3905250"/>
                <a:ext cx="381000" cy="381000"/>
              </a:xfrm>
              <a:prstGeom prst="ellipse">
                <a:avLst/>
              </a:prstGeom>
              <a:solidFill>
                <a:srgbClr val="4FD1C5"/>
              </a:solidFill>
              <a:ln>
                <a:noFill/>
              </a:ln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6601654" y="4023360"/>
                <a:ext cx="131693" cy="2438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rgbClr val="FFFFFF"/>
                    </a:solidFill>
                    <a:latin typeface="Calibri"/>
                    <a:ea typeface="Microsoft YaHei"/>
                    <a:cs typeface="Calibri"/>
                  </a:rPr>
                  <a:t>3</a:t>
                </a:r>
              </a:p>
            </p:txBody>
          </p:sp>
          <p:sp>
            <p:nvSpPr>
              <p:cNvPr id="23" name="TextBox 23"/>
              <p:cNvSpPr txBox="1"/>
              <p:nvPr/>
            </p:nvSpPr>
            <p:spPr>
              <a:xfrm>
                <a:off x="6985635" y="3966210"/>
                <a:ext cx="959796" cy="2438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rgbClr val="1F2937"/>
                    </a:solidFill>
                    <a:latin typeface="Segoe UI"/>
                    <a:ea typeface="Microsoft YaHei"/>
                    <a:cs typeface="Segoe UI"/>
                  </a:rPr>
                  <a:t>启动 Agent</a:t>
                </a:r>
              </a:p>
            </p:txBody>
          </p:sp>
          <p:sp>
            <p:nvSpPr>
              <p:cNvPr id="24" name="TextBox 24"/>
              <p:cNvSpPr txBox="1"/>
              <p:nvPr/>
            </p:nvSpPr>
            <p:spPr>
              <a:xfrm>
                <a:off x="6989445" y="4189095"/>
                <a:ext cx="1606772" cy="1828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6B7280"/>
                    </a:solidFill>
                    <a:latin typeface="Segoe UI"/>
                    <a:ea typeface="Microsoft YaHei"/>
                    <a:cs typeface="Segoe UI"/>
                  </a:rPr>
                  <a:t>Codex 持久化运行，跨回合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6477000" y="4572000"/>
              <a:ext cx="2566130" cy="466725"/>
              <a:chOff x="6477000" y="4572000"/>
              <a:chExt cx="2566130" cy="466725"/>
            </a:xfrm>
          </p:grpSpPr>
          <p:sp>
            <p:nvSpPr>
              <p:cNvPr id="26" name="Ellipse 26"/>
              <p:cNvSpPr/>
              <p:nvPr/>
            </p:nvSpPr>
            <p:spPr>
              <a:xfrm>
                <a:off x="6477000" y="4572000"/>
                <a:ext cx="381000" cy="381000"/>
              </a:xfrm>
              <a:prstGeom prst="ellipse">
                <a:avLst/>
              </a:prstGeom>
              <a:solidFill>
                <a:srgbClr val="4FD1C5"/>
              </a:solidFill>
              <a:ln>
                <a:noFill/>
              </a:ln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6601654" y="4690110"/>
                <a:ext cx="131693" cy="2438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rgbClr val="FFFFFF"/>
                    </a:solidFill>
                    <a:latin typeface="Calibri"/>
                    <a:ea typeface="Microsoft YaHei"/>
                    <a:cs typeface="Calibri"/>
                  </a:rPr>
                  <a:t>4</a:t>
                </a:r>
              </a:p>
            </p:txBody>
          </p:sp>
          <p:sp>
            <p:nvSpPr>
              <p:cNvPr id="28" name="TextBox 28"/>
              <p:cNvSpPr txBox="1"/>
              <p:nvPr/>
            </p:nvSpPr>
            <p:spPr>
              <a:xfrm>
                <a:off x="6985635" y="4632960"/>
                <a:ext cx="766572" cy="2438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rgbClr val="1F2937"/>
                    </a:solidFill>
                    <a:latin typeface="Segoe UI"/>
                    <a:ea typeface="Microsoft YaHei"/>
                    <a:cs typeface="Segoe UI"/>
                  </a:rPr>
                  <a:t>过程监督</a:t>
                </a:r>
              </a:p>
            </p:txBody>
          </p:sp>
          <p:sp>
            <p:nvSpPr>
              <p:cNvPr id="29" name="TextBox 29"/>
              <p:cNvSpPr txBox="1"/>
              <p:nvPr/>
            </p:nvSpPr>
            <p:spPr>
              <a:xfrm>
                <a:off x="6989445" y="4855845"/>
                <a:ext cx="2053685" cy="1828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6B7280"/>
                    </a:solidFill>
                    <a:latin typeface="Segoe UI"/>
                    <a:ea typeface="Microsoft YaHei"/>
                    <a:cs typeface="Segoe UI"/>
                  </a:rPr>
                  <a:t>Boundaries 保护 + Iteration 调整</a:t>
                </a:r>
              </a:p>
            </p:txBody>
          </p:sp>
        </p:grpSp>
        <p:grpSp>
          <p:nvGrpSpPr>
            <p:cNvPr id="35" name="Group 35"/>
            <p:cNvGrpSpPr/>
            <p:nvPr/>
          </p:nvGrpSpPr>
          <p:grpSpPr>
            <a:xfrm>
              <a:off x="6477000" y="5238750"/>
              <a:ext cx="2046922" cy="466725"/>
              <a:chOff x="6477000" y="5238750"/>
              <a:chExt cx="2046922" cy="466725"/>
            </a:xfrm>
          </p:grpSpPr>
          <p:sp>
            <p:nvSpPr>
              <p:cNvPr id="31" name="Ellipse 31"/>
              <p:cNvSpPr/>
              <p:nvPr/>
            </p:nvSpPr>
            <p:spPr>
              <a:xfrm>
                <a:off x="6477000" y="5238750"/>
                <a:ext cx="381000" cy="381000"/>
              </a:xfrm>
              <a:prstGeom prst="ellipse">
                <a:avLst/>
              </a:prstGeom>
              <a:solidFill>
                <a:srgbClr val="4FD1C5"/>
              </a:solidFill>
              <a:ln>
                <a:noFill/>
              </a:ln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6601654" y="5356860"/>
                <a:ext cx="131693" cy="2438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ctr"/>
                <a:r>
                  <a:rPr lang="zh-CN" sz="1200" b="1" dirty="0">
                    <a:solidFill>
                      <a:srgbClr val="FFFFFF"/>
                    </a:solidFill>
                    <a:latin typeface="Calibri"/>
                    <a:ea typeface="Microsoft YaHei"/>
                    <a:cs typeface="Calibri"/>
                  </a:rPr>
                  <a:t>5</a:t>
                </a:r>
              </a:p>
            </p:txBody>
          </p:sp>
          <p:sp>
            <p:nvSpPr>
              <p:cNvPr id="33" name="TextBox 33"/>
              <p:cNvSpPr txBox="1"/>
              <p:nvPr/>
            </p:nvSpPr>
            <p:spPr>
              <a:xfrm>
                <a:off x="6985635" y="5299710"/>
                <a:ext cx="766572" cy="24384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1200" b="1" dirty="0">
                    <a:solidFill>
                      <a:srgbClr val="1F2937"/>
                    </a:solidFill>
                    <a:latin typeface="Segoe UI"/>
                    <a:ea typeface="Microsoft YaHei"/>
                    <a:cs typeface="Segoe UI"/>
                  </a:rPr>
                  <a:t>验收闭环</a:t>
                </a:r>
              </a:p>
            </p:txBody>
          </p:sp>
          <p:sp>
            <p:nvSpPr>
              <p:cNvPr id="34" name="TextBox 34"/>
              <p:cNvSpPr txBox="1"/>
              <p:nvPr/>
            </p:nvSpPr>
            <p:spPr>
              <a:xfrm>
                <a:off x="6989445" y="5522595"/>
                <a:ext cx="1534477" cy="1828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spAutoFit/>
              </a:bodyPr>
              <a:lstStyle/>
              <a:p>
                <a:pPr algn="l"/>
                <a:r>
                  <a:rPr lang="zh-CN" sz="900" dirty="0">
                    <a:solidFill>
                      <a:srgbClr val="6B7280"/>
                    </a:solidFill>
                    <a:latin typeface="Segoe UI"/>
                    <a:ea typeface="Microsoft YaHei"/>
                    <a:cs typeface="Segoe UI"/>
                  </a:rPr>
                  <a:t>Verification 跑通 → Stop</a:t>
                </a:r>
              </a:p>
            </p:txBody>
          </p:sp>
        </p:grpSp>
      </p:grpSp>
      <p:sp>
        <p:nvSpPr>
          <p:cNvPr id="37" name="TextBox 37"/>
          <p:cNvSpPr txBox="1"/>
          <p:nvPr/>
        </p:nvSpPr>
        <p:spPr>
          <a:xfrm>
            <a:off x="750570" y="6475095"/>
            <a:ext cx="3289268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i="1" dirty="0">
                <a:solidFill>
                  <a:srgbClr val="6B7280"/>
                </a:solidFill>
                <a:latin typeface="Segoe UI"/>
                <a:ea typeface="Microsoft YaHei"/>
                <a:cs typeface="Segoe UI"/>
              </a:rPr>
              <a:t>图片来源：掘金博客（Codex /goal 是什么？长图解构）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2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5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etch(across)">
                                      <p:cBhvr>
                                        <p:cTn id="19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400"/>
                            </p:stCondLst>
                            <p:childTnLst>
                              <p:par>
                                <p:cTn id="29" presetID="2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image">
                                      <p:cBhvr>
                                        <p:cTn id="31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8" grpId="0"/>
      <p:bldP spid="36" grpId="0"/>
      <p:bldP spid="3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8FAFC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727710" y="661035"/>
            <a:ext cx="2904834" cy="54864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700" b="1" dirty="0">
                <a:solidFill>
                  <a:srgbClr val="1F2937"/>
                </a:solidFill>
                <a:latin typeface="Segoe UI"/>
                <a:ea typeface="Microsoft YaHei"/>
                <a:cs typeface="Segoe UI"/>
              </a:rPr>
              <a:t>5 分钟跑通示例</a:t>
            </a:r>
          </a:p>
        </p:txBody>
      </p:sp>
      <p:sp>
        <p:nvSpPr>
          <p:cNvPr id="5" name="Line 5"/>
          <p:cNvSpPr/>
          <p:nvPr/>
        </p:nvSpPr>
        <p:spPr>
          <a:xfrm>
            <a:off x="762000" y="1190625"/>
            <a:ext cx="1143000" cy="9525"/>
          </a:xfrm>
          <a:custGeom>
            <a:avLst/>
            <a:gdLst/>
            <a:ahLst/>
            <a:cxnLst/>
            <a:rect l="l" t="t" r="r" b="b"/>
            <a:pathLst>
              <a:path w="1143000" h="9525">
                <a:moveTo>
                  <a:pt x="0" y="0"/>
                </a:moveTo>
                <a:lnTo>
                  <a:pt x="1143000" y="0"/>
                </a:lnTo>
              </a:path>
            </a:pathLst>
          </a:custGeom>
          <a:noFill/>
          <a:ln w="38100">
            <a:solidFill>
              <a:srgbClr val="4FD1C5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744855" y="1568768"/>
            <a:ext cx="10685145" cy="1050607"/>
            <a:chOff x="744855" y="1568768"/>
            <a:chExt cx="10685145" cy="1050607"/>
          </a:xfrm>
        </p:grpSpPr>
        <p:sp>
          <p:nvSpPr>
            <p:cNvPr id="6" name="TextBox 6"/>
            <p:cNvSpPr txBox="1"/>
            <p:nvPr/>
          </p:nvSpPr>
          <p:spPr>
            <a:xfrm>
              <a:off x="744855" y="1568768"/>
              <a:ext cx="1669794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4FD1C5"/>
                  </a:solidFill>
                  <a:latin typeface="Segoe UI"/>
                  <a:ea typeface="Microsoft YaHei"/>
                  <a:cs typeface="Segoe UI"/>
                </a:rPr>
                <a:t>步骤 1：安装 Skill</a:t>
              </a:r>
            </a:p>
          </p:txBody>
        </p:sp>
        <p:sp>
          <p:nvSpPr>
            <p:cNvPr id="7" name="Rectangle 7"/>
            <p:cNvSpPr/>
            <p:nvPr/>
          </p:nvSpPr>
          <p:spPr>
            <a:xfrm>
              <a:off x="762000" y="1857375"/>
              <a:ext cx="10668000" cy="762000"/>
            </a:xfrm>
            <a:prstGeom prst="roundRect">
              <a:avLst>
                <a:gd name="adj" fmla="val 7500"/>
              </a:avLst>
            </a:prstGeom>
            <a:solidFill>
              <a:srgbClr val="1F2937"/>
            </a:solidFill>
            <a:ln>
              <a:noFill/>
            </a:ln>
          </p:spPr>
        </p:sp>
        <p:sp>
          <p:nvSpPr>
            <p:cNvPr id="8" name="TextBox 8"/>
            <p:cNvSpPr txBox="1"/>
            <p:nvPr/>
          </p:nvSpPr>
          <p:spPr>
            <a:xfrm>
              <a:off x="940118" y="2009299"/>
              <a:ext cx="5015841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dirty="0">
                  <a:solidFill>
                    <a:srgbClr val="10B981"/>
                  </a:solidFill>
                  <a:latin typeface="Consolas"/>
                  <a:ea typeface="Microsoft YaHei"/>
                  <a:cs typeface="Consolas"/>
                </a:rPr>
                <a:t>$ git clone https://github.com/joeseesun/qiaomu-goal-meta-skill.git \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30618" y="2199799"/>
              <a:ext cx="2773061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dirty="0">
                  <a:solidFill>
                    <a:srgbClr val="10B981"/>
                  </a:solidFill>
                  <a:latin typeface="Consolas"/>
                  <a:ea typeface="Microsoft YaHei"/>
                  <a:cs typeface="Consolas"/>
                </a:rPr>
                <a:t>~/.codex/skills/qiaomu-goal-meta-skill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940118" y="2418874"/>
              <a:ext cx="3898011" cy="1981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75" dirty="0">
                  <a:solidFill>
                    <a:srgbClr val="9CA3AF"/>
                  </a:solidFill>
                  <a:latin typeface="Consolas"/>
                  <a:ea typeface="Microsoft YaHei"/>
                  <a:cs typeface="Consolas"/>
                </a:rPr>
                <a:t># 在 Codex / Claude Code 中 /skills list 看到该 skill 即生效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744855" y="2759392"/>
            <a:ext cx="10685145" cy="1431608"/>
            <a:chOff x="744855" y="2759392"/>
            <a:chExt cx="10685145" cy="1431608"/>
          </a:xfrm>
        </p:grpSpPr>
        <p:sp>
          <p:nvSpPr>
            <p:cNvPr id="12" name="TextBox 12"/>
            <p:cNvSpPr txBox="1"/>
            <p:nvPr/>
          </p:nvSpPr>
          <p:spPr>
            <a:xfrm>
              <a:off x="744855" y="2759392"/>
              <a:ext cx="5065019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4FD1C5"/>
                  </a:solidFill>
                  <a:latin typeface="Segoe UI"/>
                  <a:ea typeface="Microsoft YaHei"/>
                  <a:cs typeface="Segoe UI"/>
                </a:rPr>
                <a:t>步骤 2：核心代码示例（让 Codex 跑一个 /goal 任务）</a:t>
              </a:r>
            </a:p>
          </p:txBody>
        </p:sp>
        <p:sp>
          <p:nvSpPr>
            <p:cNvPr id="13" name="Rectangle 13"/>
            <p:cNvSpPr/>
            <p:nvPr/>
          </p:nvSpPr>
          <p:spPr>
            <a:xfrm>
              <a:off x="762000" y="3048000"/>
              <a:ext cx="10668000" cy="1143000"/>
            </a:xfrm>
            <a:prstGeom prst="roundRect">
              <a:avLst>
                <a:gd name="adj" fmla="val 5000"/>
              </a:avLst>
            </a:prstGeom>
            <a:solidFill>
              <a:srgbClr val="1F2937"/>
            </a:solidFill>
            <a:ln>
              <a:noFill/>
            </a:ln>
          </p:spPr>
        </p:sp>
        <p:sp>
          <p:nvSpPr>
            <p:cNvPr id="14" name="TextBox 14"/>
            <p:cNvSpPr txBox="1"/>
            <p:nvPr/>
          </p:nvSpPr>
          <p:spPr>
            <a:xfrm>
              <a:off x="941070" y="3208020"/>
              <a:ext cx="4459129" cy="1828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/goal 基于用户需求创建第一版本地播客 App，先读取项目已有命令和约束，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131570" y="3379470"/>
              <a:ext cx="2783205" cy="1828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实现核心用户可见流程，并避免改动无关系统。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941070" y="3569970"/>
              <a:ext cx="4623435" cy="1828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9CA3AF"/>
                  </a:solidFill>
                  <a:latin typeface="Consolas"/>
                  <a:ea typeface="Microsoft YaHei"/>
                  <a:cs typeface="Consolas"/>
                </a:rPr>
                <a:t>验证：运行项目提供的最小相关检查，启动本地应用，完整走通一次核心流程，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31570" y="3741420"/>
              <a:ext cx="2257425" cy="1828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9CA3AF"/>
                  </a:solidFill>
                  <a:latin typeface="Consolas"/>
                  <a:ea typeface="Microsoft YaHei"/>
                  <a:cs typeface="Consolas"/>
                </a:rPr>
                <a:t>并用日志、截图或命令输出作为证据。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941070" y="3931920"/>
              <a:ext cx="417195" cy="1828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FCA5A5"/>
                  </a:solidFill>
                  <a:latin typeface="Consolas"/>
                  <a:ea typeface="Microsoft YaHei"/>
                  <a:cs typeface="Consolas"/>
                </a:rPr>
                <a:t>约束：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131570" y="3931920"/>
              <a:ext cx="3440430" cy="1828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不加入账号、付费服务、生产变更、破坏性操作或无关功能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744855" y="4235768"/>
            <a:ext cx="10685145" cy="860107"/>
            <a:chOff x="744855" y="4235768"/>
            <a:chExt cx="10685145" cy="860107"/>
          </a:xfrm>
        </p:grpSpPr>
        <p:sp>
          <p:nvSpPr>
            <p:cNvPr id="21" name="TextBox 21"/>
            <p:cNvSpPr txBox="1"/>
            <p:nvPr/>
          </p:nvSpPr>
          <p:spPr>
            <a:xfrm>
              <a:off x="744855" y="4235768"/>
              <a:ext cx="4009187" cy="27432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350" b="1" dirty="0">
                  <a:solidFill>
                    <a:srgbClr val="4FD1C5"/>
                  </a:solidFill>
                  <a:latin typeface="Segoe UI"/>
                  <a:ea typeface="Microsoft YaHei"/>
                  <a:cs typeface="Segoe UI"/>
                </a:rPr>
                <a:t>步骤 3：Linter 检查（提交前最后一道闸）</a:t>
              </a:r>
            </a:p>
          </p:txBody>
        </p:sp>
        <p:sp>
          <p:nvSpPr>
            <p:cNvPr id="22" name="Rectangle 22"/>
            <p:cNvSpPr/>
            <p:nvPr/>
          </p:nvSpPr>
          <p:spPr>
            <a:xfrm>
              <a:off x="762000" y="4524375"/>
              <a:ext cx="10668000" cy="571500"/>
            </a:xfrm>
            <a:prstGeom prst="roundRect">
              <a:avLst>
                <a:gd name="adj" fmla="val 10000"/>
              </a:avLst>
            </a:prstGeom>
            <a:solidFill>
              <a:srgbClr val="1F2937"/>
            </a:solidFill>
            <a:ln>
              <a:noFill/>
            </a:ln>
          </p:spPr>
        </p:sp>
        <p:sp>
          <p:nvSpPr>
            <p:cNvPr id="23" name="TextBox 23"/>
            <p:cNvSpPr txBox="1"/>
            <p:nvPr/>
          </p:nvSpPr>
          <p:spPr>
            <a:xfrm>
              <a:off x="941070" y="4684395"/>
              <a:ext cx="6016752" cy="1828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10B981"/>
                  </a:solidFill>
                  <a:latin typeface="Consolas"/>
                  <a:ea typeface="Microsoft YaHei"/>
                  <a:cs typeface="Consolas"/>
                </a:rPr>
                <a:t>$ python3 ~/.codex/skills/qiaomu-goal-meta-skill/scripts/lint_goal_command.py my-goal.md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941070" y="4855845"/>
              <a:ext cx="2237708" cy="1828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900" dirty="0">
                  <a:solidFill>
                    <a:srgbClr val="9CA3AF"/>
                  </a:solidFill>
                  <a:latin typeface="Consolas"/>
                  <a:ea typeface="Microsoft YaHei"/>
                  <a:cs typeface="Consolas"/>
                </a:rPr>
                <a:t>✅ 通过 / ❌ + 缺失标签 / 未替换占位符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762000" y="5476875"/>
            <a:ext cx="10668000" cy="576263"/>
            <a:chOff x="762000" y="5476875"/>
            <a:chExt cx="10668000" cy="576263"/>
          </a:xfrm>
        </p:grpSpPr>
        <p:sp>
          <p:nvSpPr>
            <p:cNvPr id="26" name="Rectangle 26"/>
            <p:cNvSpPr/>
            <p:nvPr/>
          </p:nvSpPr>
          <p:spPr>
            <a:xfrm>
              <a:off x="762000" y="5476875"/>
              <a:ext cx="10668000" cy="571500"/>
            </a:xfrm>
            <a:prstGeom prst="roundRect">
              <a:avLst>
                <a:gd name="adj" fmla="val 10000"/>
              </a:avLst>
            </a:prstGeom>
            <a:solidFill>
              <a:srgbClr val="FEF2F2"/>
            </a:solidFill>
            <a:ln w="19050">
              <a:solidFill>
                <a:srgbClr val="EF4444"/>
              </a:solidFill>
            </a:ln>
          </p:spPr>
        </p:sp>
        <p:sp>
          <p:nvSpPr>
            <p:cNvPr id="27" name="TextBox 27"/>
            <p:cNvSpPr txBox="1"/>
            <p:nvPr/>
          </p:nvSpPr>
          <p:spPr>
            <a:xfrm>
              <a:off x="938212" y="5593556"/>
              <a:ext cx="1037826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b="1" dirty="0">
                  <a:solidFill>
                    <a:srgbClr val="EF4444"/>
                  </a:solidFill>
                  <a:latin typeface="Segoe UI"/>
                  <a:ea typeface="Microsoft YaHei"/>
                  <a:cs typeface="Segoe UI"/>
                </a:rPr>
                <a:t>⚠ 关键提示：</a:t>
              </a:r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939165" y="5839778"/>
              <a:ext cx="6927532" cy="21336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050" dirty="0">
                  <a:solidFill>
                    <a:srgbClr val="1F2937"/>
                  </a:solidFill>
                  <a:latin typeface="Segoe UI"/>
                  <a:ea typeface="Microsoft YaHei"/>
                  <a:cs typeface="Segoe UI"/>
                </a:rPr>
                <a:t>Linter 强制要求标签完整、占位符必须替换；写完先 lint 再让 Agent 执行，避免跑到一半才发现写漏</a:t>
              </a:r>
            </a:p>
          </p:txBody>
        </p:sp>
      </p:grpSp>
      <p:sp>
        <p:nvSpPr>
          <p:cNvPr id="30" name="TextBox 30"/>
          <p:cNvSpPr txBox="1"/>
          <p:nvPr/>
        </p:nvSpPr>
        <p:spPr>
          <a:xfrm>
            <a:off x="750570" y="6475095"/>
            <a:ext cx="3328702" cy="1828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900" i="1" dirty="0">
                <a:solidFill>
                  <a:srgbClr val="6B7280"/>
                </a:solidFill>
                <a:latin typeface="Segoe UI"/>
                <a:ea typeface="Microsoft YaHei"/>
                <a:cs typeface="Segoe UI"/>
              </a:rPr>
              <a:t>代码示例来自 GitHub 仓库 SKILL.md 与 reference 文件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8FAFC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solidFill>
            <a:srgbClr val="4FD1C5"/>
          </a:solidFill>
          <a:ln>
            <a:noFill/>
          </a:ln>
        </p:spPr>
      </p:sp>
      <p:sp>
        <p:nvSpPr>
          <p:cNvPr id="4" name="TextBox 4"/>
          <p:cNvSpPr txBox="1"/>
          <p:nvPr/>
        </p:nvSpPr>
        <p:spPr>
          <a:xfrm>
            <a:off x="731520" y="693420"/>
            <a:ext cx="2784500" cy="48768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2400" b="1" dirty="0">
                <a:solidFill>
                  <a:srgbClr val="1F2937"/>
                </a:solidFill>
                <a:latin typeface="Segoe UI"/>
                <a:ea typeface="Microsoft YaHei"/>
                <a:cs typeface="Segoe UI"/>
              </a:rPr>
              <a:t>vs 主流写法对比</a:t>
            </a:r>
          </a:p>
        </p:txBody>
      </p:sp>
      <p:sp>
        <p:nvSpPr>
          <p:cNvPr id="5" name="Line 5"/>
          <p:cNvSpPr/>
          <p:nvPr/>
        </p:nvSpPr>
        <p:spPr>
          <a:xfrm>
            <a:off x="762000" y="1190625"/>
            <a:ext cx="1143000" cy="9525"/>
          </a:xfrm>
          <a:custGeom>
            <a:avLst/>
            <a:gdLst/>
            <a:ahLst/>
            <a:cxnLst/>
            <a:rect l="l" t="t" r="r" b="b"/>
            <a:pathLst>
              <a:path w="1143000" h="9525">
                <a:moveTo>
                  <a:pt x="0" y="0"/>
                </a:moveTo>
                <a:lnTo>
                  <a:pt x="1143000" y="0"/>
                </a:lnTo>
              </a:path>
            </a:pathLst>
          </a:custGeom>
          <a:noFill/>
          <a:ln w="38100">
            <a:solidFill>
              <a:srgbClr val="4FD1C5"/>
            </a:solidFill>
          </a:ln>
        </p:spPr>
      </p:sp>
      <p:pic>
        <p:nvPicPr>
          <p:cNvPr id="6" name="Imag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2082879"/>
            <a:ext cx="11049000" cy="3549491"/>
          </a:xfrm>
          <a:prstGeom prst="rect">
            <a:avLst/>
          </a:prstGeom>
        </p:spPr>
      </p:pic>
      <p:sp>
        <p:nvSpPr>
          <p:cNvPr id="7" name="TextBox 7"/>
          <p:cNvSpPr txBox="1"/>
          <p:nvPr/>
        </p:nvSpPr>
        <p:spPr>
          <a:xfrm>
            <a:off x="748665" y="6173152"/>
            <a:ext cx="6942868" cy="21336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l"/>
            <a:r>
              <a:rPr lang="zh-CN" sz="1050" i="1" dirty="0">
                <a:solidFill>
                  <a:srgbClr val="6B7280"/>
                </a:solidFill>
                <a:latin typeface="Segoe UI"/>
                <a:ea typeface="Microsoft YaHei"/>
                <a:cs typeface="Segoe UI"/>
              </a:rPr>
              <a:t>7 个维度对比：六要素结构 / 中英双语 / 内置 Linter / 边界保护 / 默认策略 / 风险分级 / 中文人友好</a:t>
            </a:r>
          </a:p>
        </p:txBody>
      </p:sp>
    </p:spTree>
  </p:cSld>
  <p:clrMapOvr>
    <a:masterClrMapping/>
  </p:clrMapOvr>
  <p:transition xmlns:p14="http://schemas.microsoft.com/office/powerpoint/2010/main" p14:dur="4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9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800"/>
                            </p:stCondLst>
                            <p:childTnLst>
                              <p:par>
                                <p:cTn id="13" presetID="5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600"/>
                            </p:stCondLst>
                            <p:childTnLst>
                              <p:par>
                                <p:cTn id="2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4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0FDFA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</p:spPr>
      </p:sp>
      <p:sp>
        <p:nvSpPr>
          <p:cNvPr id="3" name="Rectangle 3"/>
          <p:cNvSpPr/>
          <p:nvPr/>
        </p:nvSpPr>
        <p:spPr>
          <a:xfrm>
            <a:off x="0" y="0"/>
            <a:ext cx="12192000" cy="57150"/>
          </a:xfrm>
          <a:prstGeom prst="rect">
            <a:avLst/>
          </a:prstGeom>
          <a:solidFill>
            <a:srgbClr val="4FD1C5"/>
          </a:solidFill>
          <a:ln>
            <a:noFill/>
          </a:ln>
        </p:spPr>
      </p:sp>
      <p:sp>
        <p:nvSpPr>
          <p:cNvPr id="4" name="Ellipse 4"/>
          <p:cNvSpPr/>
          <p:nvPr/>
        </p:nvSpPr>
        <p:spPr>
          <a:xfrm>
            <a:off x="10668000" y="381000"/>
            <a:ext cx="1524000" cy="1524000"/>
          </a:xfrm>
          <a:prstGeom prst="ellipse">
            <a:avLst/>
          </a:prstGeom>
          <a:solidFill>
            <a:srgbClr val="4FD1C5">
              <a:alpha val="8000"/>
            </a:srgbClr>
          </a:solidFill>
          <a:ln>
            <a:noFill/>
          </a:ln>
        </p:spPr>
      </p:sp>
      <p:sp>
        <p:nvSpPr>
          <p:cNvPr id="5" name="Ellipse 5"/>
          <p:cNvSpPr/>
          <p:nvPr/>
        </p:nvSpPr>
        <p:spPr>
          <a:xfrm>
            <a:off x="-381000" y="4953000"/>
            <a:ext cx="2286000" cy="2286000"/>
          </a:xfrm>
          <a:prstGeom prst="ellipse">
            <a:avLst/>
          </a:prstGeom>
          <a:solidFill>
            <a:srgbClr val="4FD1C5">
              <a:alpha val="6000"/>
            </a:srgbClr>
          </a:solidFill>
          <a:ln>
            <a:noFill/>
          </a:ln>
        </p:spPr>
      </p:sp>
      <p:sp>
        <p:nvSpPr>
          <p:cNvPr id="6" name="TextBox 6"/>
          <p:cNvSpPr txBox="1"/>
          <p:nvPr/>
        </p:nvSpPr>
        <p:spPr>
          <a:xfrm>
            <a:off x="2987016" y="819150"/>
            <a:ext cx="6217968" cy="6096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t" anchorCtr="0">
            <a:spAutoFit/>
          </a:bodyPr>
          <a:lstStyle/>
          <a:p>
            <a:pPr algn="ctr"/>
            <a:r>
              <a:rPr lang="zh-CN" sz="3000" b="1" dirty="0">
                <a:solidFill>
                  <a:srgbClr val="1F2937"/>
                </a:solidFill>
                <a:latin typeface="Segoe UI"/>
                <a:ea typeface="Microsoft YaHei"/>
                <a:cs typeface="Segoe UI"/>
              </a:rPr>
              <a:t>让 Codex 长跑任务不再开盲盒</a:t>
            </a:r>
          </a:p>
        </p:txBody>
      </p:sp>
      <p:sp>
        <p:nvSpPr>
          <p:cNvPr id="7" name="Line 7"/>
          <p:cNvSpPr/>
          <p:nvPr/>
        </p:nvSpPr>
        <p:spPr>
          <a:xfrm>
            <a:off x="5143500" y="1381125"/>
            <a:ext cx="1905000" cy="9525"/>
          </a:xfrm>
          <a:custGeom>
            <a:avLst/>
            <a:gdLst/>
            <a:ahLst/>
            <a:cxnLst/>
            <a:rect l="l" t="t" r="r" b="b"/>
            <a:pathLst>
              <a:path w="1905000" h="9525">
                <a:moveTo>
                  <a:pt x="0" y="0"/>
                </a:moveTo>
                <a:lnTo>
                  <a:pt x="1905000" y="0"/>
                </a:lnTo>
              </a:path>
            </a:pathLst>
          </a:custGeom>
          <a:noFill/>
          <a:ln w="38100">
            <a:solidFill>
              <a:srgbClr val="4FD1C5"/>
            </a:solidFill>
          </a:ln>
        </p:spPr>
      </p:sp>
      <p:grpSp>
        <p:nvGrpSpPr>
          <p:cNvPr id="11" name="Group 11"/>
          <p:cNvGrpSpPr/>
          <p:nvPr/>
        </p:nvGrpSpPr>
        <p:grpSpPr>
          <a:xfrm>
            <a:off x="1123950" y="1743075"/>
            <a:ext cx="9227749" cy="1078706"/>
            <a:chOff x="1123950" y="1743075"/>
            <a:chExt cx="9227749" cy="1078706"/>
          </a:xfrm>
        </p:grpSpPr>
        <p:sp>
          <p:nvSpPr>
            <p:cNvPr id="8" name="TextBox 8"/>
            <p:cNvSpPr txBox="1"/>
            <p:nvPr/>
          </p:nvSpPr>
          <p:spPr>
            <a:xfrm>
              <a:off x="1123950" y="1743075"/>
              <a:ext cx="7882080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1F2937"/>
                  </a:solidFill>
                  <a:latin typeface="Segoe UI"/>
                  <a:ea typeface="Microsoft YaHei"/>
                  <a:cs typeface="Segoe UI"/>
                </a:rPr>
                <a:t>1. 把"模糊需求"翻译成 Codex 可执行 / 可验证 / 可暂停的 `/goal` 任务合同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123950" y="2219325"/>
              <a:ext cx="9227749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1F2937"/>
                  </a:solidFill>
                  <a:latin typeface="Segoe UI"/>
                  <a:ea typeface="Microsoft YaHei"/>
                  <a:cs typeface="Segoe UI"/>
                </a:rPr>
                <a:t>2. 六要素（Outcome / Verification / Constraints / Boundaries / Iteration / Stop）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128712" y="2593181"/>
              <a:ext cx="4555212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6B7280"/>
                  </a:solidFill>
                  <a:latin typeface="Segoe UI"/>
                  <a:ea typeface="Microsoft YaHei"/>
                  <a:cs typeface="Segoe UI"/>
                </a:rPr>
                <a:t>+ Linter 兜底 + 双语交付 + 边界保护，Agent 长跑不再开盲盒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455444" y="3155632"/>
            <a:ext cx="1281112" cy="987743"/>
            <a:chOff x="5455444" y="3155632"/>
            <a:chExt cx="1281112" cy="987743"/>
          </a:xfrm>
        </p:grpSpPr>
        <p:sp>
          <p:nvSpPr>
            <p:cNvPr id="12" name="TextBox 12"/>
            <p:cNvSpPr txBox="1"/>
            <p:nvPr/>
          </p:nvSpPr>
          <p:spPr>
            <a:xfrm>
              <a:off x="5568982" y="3155632"/>
              <a:ext cx="1054036" cy="33528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650" b="1" dirty="0">
                  <a:solidFill>
                    <a:srgbClr val="1F2937"/>
                  </a:solidFill>
                  <a:latin typeface="Segoe UI"/>
                  <a:ea typeface="Microsoft YaHei"/>
                  <a:cs typeface="Segoe UI"/>
                </a:rPr>
                <a:t>推荐指数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5455444" y="3533775"/>
              <a:ext cx="1281112" cy="609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3000" dirty="0">
                  <a:solidFill>
                    <a:srgbClr val="F59E0B"/>
                  </a:solidFill>
                  <a:latin typeface="Calibri"/>
                  <a:ea typeface="Microsoft YaHei"/>
                  <a:cs typeface="Calibri"/>
                </a:rPr>
                <a:t>⭐⭐⭐⭐⭐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123950" y="4124325"/>
            <a:ext cx="3960256" cy="1078706"/>
            <a:chOff x="1123950" y="4124325"/>
            <a:chExt cx="3960256" cy="1078706"/>
          </a:xfrm>
        </p:grpSpPr>
        <p:sp>
          <p:nvSpPr>
            <p:cNvPr id="15" name="TextBox 15"/>
            <p:cNvSpPr txBox="1"/>
            <p:nvPr/>
          </p:nvSpPr>
          <p:spPr>
            <a:xfrm>
              <a:off x="1123950" y="4124325"/>
              <a:ext cx="95821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500" b="1" dirty="0">
                  <a:solidFill>
                    <a:srgbClr val="1F2937"/>
                  </a:solidFill>
                  <a:latin typeface="Segoe UI"/>
                  <a:ea typeface="Microsoft YaHei"/>
                  <a:cs typeface="Segoe UI"/>
                </a:rPr>
                <a:t>适合人群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128712" y="4498181"/>
              <a:ext cx="3955494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✓ 已经在用 Codex / Claude Code 做长跑任务的工程师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128712" y="4736306"/>
              <a:ext cx="3010733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✓ 团队想统一"需求 → Agent 任务"的写法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128712" y="4974431"/>
              <a:ext cx="3544729" cy="2286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1125" dirty="0">
                  <a:solidFill>
                    <a:srgbClr val="374151"/>
                  </a:solidFill>
                  <a:latin typeface="Segoe UI"/>
                  <a:ea typeface="Microsoft YaHei"/>
                  <a:cs typeface="Segoe UI"/>
                </a:rPr>
                <a:t>✓ 个人想从"盯 Codex 屏幕"切换到"挂机收结果"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2896803" y="5905500"/>
            <a:ext cx="6398395" cy="571500"/>
            <a:chOff x="2896803" y="5905500"/>
            <a:chExt cx="6398395" cy="571500"/>
          </a:xfrm>
        </p:grpSpPr>
        <p:sp>
          <p:nvSpPr>
            <p:cNvPr id="20" name="Rectangle 20"/>
            <p:cNvSpPr/>
            <p:nvPr/>
          </p:nvSpPr>
          <p:spPr>
            <a:xfrm>
              <a:off x="3238500" y="5905500"/>
              <a:ext cx="5715000" cy="571500"/>
            </a:xfrm>
            <a:prstGeom prst="roundRect">
              <a:avLst>
                <a:gd name="adj" fmla="val 50000"/>
              </a:avLst>
            </a:prstGeom>
            <a:solidFill>
              <a:srgbClr val="4FD1C5"/>
            </a:solidFill>
            <a:ln>
              <a:noFill/>
            </a:ln>
          </p:spPr>
        </p:sp>
        <p:sp>
          <p:nvSpPr>
            <p:cNvPr id="21" name="TextBox 21"/>
            <p:cNvSpPr txBox="1"/>
            <p:nvPr/>
          </p:nvSpPr>
          <p:spPr>
            <a:xfrm>
              <a:off x="2896803" y="6105525"/>
              <a:ext cx="6398395" cy="30480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ctr"/>
              <a:r>
                <a:rPr lang="zh-CN" sz="1500" b="1" dirty="0">
                  <a:solidFill>
                    <a:srgbClr val="FFFFFF"/>
                  </a:solidFill>
                  <a:latin typeface="Segoe UI"/>
                  <a:ea typeface="Microsoft YaHei"/>
                  <a:cs typeface="Segoe UI"/>
                </a:rPr>
                <a:t>立即体验 → github.com/joeseesun/qiaomu-goal-meta-skill</a:t>
              </a:r>
            </a:p>
          </p:txBody>
        </p:sp>
      </p:grp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