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各位观众，今天给大家介绍一款开源神器：liurun-bookwriter-skills。</a:t>
            </a:r>
          </a:p>
          <a:p>
            <a:endParaRPr lang="zh-CN" dirty="0"/>
          </a:p>
          <a:p>
            <a:r>
              <a:rPr lang="zh-CN" dirty="0"/>
              <a:t>这是一个中文长文写作 Skill 集，蒸馏了刘润 28 年商业写作经验 + 罗振宇 14 年启发式写作精华。</a:t>
            </a:r>
          </a:p>
          <a:p>
            <a:endParaRPr lang="zh-CN" dirty="0"/>
          </a:p>
          <a:p>
            <a:r>
              <a:rPr lang="zh-CN" dirty="0"/>
              <a:t>它的核心价值是什么？让 AI 写出有"作家味"的长文，彻底告别"AI 通用文风"。</a:t>
            </a:r>
          </a:p>
          <a:p>
            <a:endParaRPr lang="zh-CN" dirty="0"/>
          </a:p>
          <a:p>
            <a:r>
              <a:rPr lang="zh-CN" dirty="0"/>
              <a:t>项目在 GitHub 上 200 stars，26 forks，MIT 协议完全开源。</a:t>
            </a:r>
          </a:p>
          <a:p>
            <a:endParaRPr lang="zh-CN" dirty="0"/>
          </a:p>
          <a:p>
            <a:r>
              <a:rPr lang="zh-CN" dirty="0"/>
              <a:t>心里装的不是"我"，是"你"。这是刘润老师的写作心法，也是这个 Skill 的灵魂。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为什么需要这个 Skill？三个关键点。</a:t>
            </a:r>
          </a:p>
          <a:p>
            <a:endParaRPr lang="zh-CN" dirty="0"/>
          </a:p>
          <a:p>
            <a:r>
              <a:rPr lang="zh-CN" dirty="0"/>
              <a:t>第一：真实作家经验。不是凭空想象的提示词，而是从刘润《我这 28 年的写作心法》和罗振宇 14 年罗辑思维内容中蒸馏提炼的。</a:t>
            </a:r>
          </a:p>
          <a:p>
            <a:endParaRPr lang="zh-CN" dirty="0"/>
          </a:p>
          <a:p>
            <a:r>
              <a:rPr lang="zh-CN" dirty="0"/>
              <a:t>第二：量化指标驱动。每个心法都有硬性指标——「你」≥ 8 次/千字、句长 ≤ 45 字、callout ≥ 1 个。不是主观判断，而是数据驱动的质量控制。</a:t>
            </a:r>
          </a:p>
          <a:p>
            <a:endParaRPr lang="zh-CN" dirty="0"/>
          </a:p>
          <a:p>
            <a:r>
              <a:rPr lang="zh-CN" dirty="0"/>
              <a:t>第三：12 项 QC 自动检查。结构 4 项 + 风格 5 项 + 内容 3 项，验证脚本自动跑，告别质量靠运气。</a:t>
            </a:r>
          </a:p>
          <a:p>
            <a:endParaRPr lang="zh-CN" dirty="0"/>
          </a:p>
          <a:p>
            <a:r>
              <a:rPr lang="zh-CN" dirty="0"/>
              <a:t>让 AI 写出有"作家味"的长文，这就是这个 Skill 的全部价值。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刘润老师的 8 大写作心法是什么？</a:t>
            </a:r>
          </a:p>
          <a:p>
            <a:endParaRPr lang="zh-CN" dirty="0"/>
          </a:p>
          <a:p>
            <a:r>
              <a:rPr lang="zh-CN" dirty="0"/>
              <a:t>1. 同理心——心里装的不是"我"，是"你"。</a:t>
            </a:r>
          </a:p>
          <a:p>
            <a:r>
              <a:rPr lang="zh-CN" dirty="0"/>
              <a:t>2. 对象感——写给"马云"看，「你」≥ 8 次/千字。</a:t>
            </a:r>
          </a:p>
          <a:p>
            <a:r>
              <a:rPr lang="zh-CN" dirty="0"/>
              <a:t>3. 君子自污——把好事给对方，坏事给自己。</a:t>
            </a:r>
          </a:p>
          <a:p>
            <a:r>
              <a:rPr lang="zh-CN" dirty="0"/>
              <a:t>4. 逻辑势能——飞流直下三千尺。</a:t>
            </a:r>
          </a:p>
          <a:p>
            <a:r>
              <a:rPr lang="zh-CN" dirty="0"/>
              <a:t>5. 5 商派 SCA++——抓住稍纵即逝的注意力。</a:t>
            </a:r>
          </a:p>
          <a:p>
            <a:r>
              <a:rPr lang="zh-CN" dirty="0"/>
              <a:t>6. 3 种结构——编辑基本要求。</a:t>
            </a:r>
          </a:p>
          <a:p>
            <a:r>
              <a:rPr lang="zh-CN" dirty="0"/>
              <a:t>7. 单反聚焦——一直打，打到透。</a:t>
            </a:r>
          </a:p>
          <a:p>
            <a:r>
              <a:rPr lang="zh-CN" dirty="0"/>
              <a:t>8. 游标卡尺——短、准、改，句长 ≤ 45 字。</a:t>
            </a:r>
          </a:p>
          <a:p>
            <a:endParaRPr lang="zh-CN" dirty="0"/>
          </a:p>
          <a:p>
            <a:r>
              <a:rPr lang="zh-CN" dirty="0"/>
              <a:t>配合 3 种结构蓝图（3 段式、10 点式、32 条、5 商派 SCA++）和 7 种 callout 块（同理心、自污、金句、故事、举例、比方、推敲），形成完整的写作方法论体系。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基于《金字塔原理》的 SCQA 框架，提供 3 种逻辑势能变体。</a:t>
            </a:r>
          </a:p>
          <a:p>
            <a:endParaRPr lang="zh-CN" dirty="0"/>
          </a:p>
          <a:p>
            <a:r>
              <a:rPr lang="zh-CN" dirty="0"/>
              <a:t>ASC——答案、背景、冲突。开门见山，适合工作报告、3 段式默认。</a:t>
            </a:r>
          </a:p>
          <a:p>
            <a:endParaRPr lang="zh-CN" dirty="0"/>
          </a:p>
          <a:p>
            <a:r>
              <a:rPr lang="zh-CN" dirty="0"/>
              <a:t>CSA——冲突、背景、答案。突出忧虑，适合热点回应、32 条默认。</a:t>
            </a:r>
          </a:p>
          <a:p>
            <a:endParaRPr lang="zh-CN" dirty="0"/>
          </a:p>
          <a:p>
            <a:r>
              <a:rPr lang="zh-CN" dirty="0"/>
              <a:t>QSCA——问题、背景、冲突、答案。突出信心，适合大问题大方案、10 点式默认。</a:t>
            </a:r>
          </a:p>
          <a:p>
            <a:endParaRPr lang="zh-CN" dirty="0"/>
          </a:p>
          <a:p>
            <a:r>
              <a:rPr lang="zh-CN" dirty="0"/>
              <a:t>Agent 会根据选题类型自动选择最匹配的 SCQA 变体，并显式标注每个节点。用 A 答案：... C 冲突：... 这种格式，让读者一眼看出逻辑势能。</a:t>
            </a:r>
          </a:p>
          <a:p>
            <a:endParaRPr lang="zh-CN" dirty="0"/>
          </a:p>
          <a:p>
            <a:r>
              <a:rPr lang="zh-CN" dirty="0"/>
              <a:t>这是结构化写作的核心武器。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一个项目，两个 Skill，一种目的——让你写出有"作家味"的长文。</a:t>
            </a:r>
          </a:p>
          <a:p>
            <a:endParaRPr lang="zh-CN" dirty="0"/>
          </a:p>
          <a:p>
            <a:r>
              <a:rPr lang="zh-CN" dirty="0"/>
              <a:t>刘润风格：商业洞察、方法论、解决问题。心里装的不是"我"，是"你"。代表作《5 分钟商学院》。</a:t>
            </a:r>
          </a:p>
          <a:p>
            <a:endParaRPr lang="zh-CN" dirty="0"/>
          </a:p>
          <a:p>
            <a:r>
              <a:rPr lang="zh-CN" dirty="0"/>
              <a:t>罗振宇风格：认知升级、启发式、激发思考。做事的人，不是评论家。代表作《罗辑思维》、《时间的朋友》跨年演讲。</a:t>
            </a:r>
          </a:p>
          <a:p>
            <a:endParaRPr lang="zh-CN" dirty="0"/>
          </a:p>
          <a:p>
            <a:r>
              <a:rPr lang="zh-CN" dirty="0"/>
              <a:t>核心判断问题：你的文章是"解决问题"还是"激发思考"？解决问题→刘润，激发思考→罗振宇。</a:t>
            </a:r>
          </a:p>
          <a:p>
            <a:endParaRPr lang="zh-CN" dirty="0"/>
          </a:p>
          <a:p>
            <a:r>
              <a:rPr lang="zh-CN" dirty="0"/>
              <a:t>两个 Skill 覆盖商业写作两大主流需求。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我们详细看一下双风格的核心功能对比。</a:t>
            </a:r>
          </a:p>
          <a:p>
            <a:endParaRPr lang="zh-CN" dirty="0"/>
          </a:p>
          <a:p>
            <a:r>
              <a:rPr lang="zh-CN" dirty="0"/>
              <a:t>方法论源头：刘润有《我这 28 年的写作心法》+《金字塔原理》+《5 分钟商学院》；罗振宇有 2012 至今的罗辑思维 + 3652 条罗胖 60 秒 + 跨年演讲。</a:t>
            </a:r>
          </a:p>
          <a:p>
            <a:endParaRPr lang="zh-CN" dirty="0"/>
          </a:p>
          <a:p>
            <a:r>
              <a:rPr lang="zh-CN" dirty="0"/>
              <a:t>心法数量：8 大 + 12 大 = 20 大心法。</a:t>
            </a:r>
          </a:p>
          <a:p>
            <a:endParaRPr lang="zh-CN" dirty="0"/>
          </a:p>
          <a:p>
            <a:r>
              <a:rPr lang="zh-CN" dirty="0"/>
              <a:t>结构蓝图：3 种结构 + 5 商派 SCA++ 模板。</a:t>
            </a:r>
          </a:p>
          <a:p>
            <a:endParaRPr lang="zh-CN" dirty="0"/>
          </a:p>
          <a:p>
            <a:r>
              <a:rPr lang="zh-CN" dirty="0"/>
              <a:t>SCQA 变体：ASC、CSA、QSCA vs TQA、CAA、PEI。</a:t>
            </a:r>
          </a:p>
          <a:p>
            <a:endParaRPr lang="zh-CN" dirty="0"/>
          </a:p>
          <a:p>
            <a:r>
              <a:rPr lang="zh-CN" dirty="0"/>
              <a:t>callout 系统：7 种 vs 7+6 种。</a:t>
            </a:r>
          </a:p>
          <a:p>
            <a:endParaRPr lang="zh-CN" dirty="0"/>
          </a:p>
          <a:p>
            <a:r>
              <a:rPr lang="zh-CN" dirty="0"/>
              <a:t>QC 检查：12 项 vs 12+10 项。</a:t>
            </a:r>
          </a:p>
          <a:p>
            <a:endParaRPr lang="zh-CN" dirty="0"/>
          </a:p>
          <a:p>
            <a:r>
              <a:rPr lang="zh-CN" dirty="0"/>
              <a:t>两个 Skill 共 20 大心法 + 6 种结构蓝图 + 13+ 种 callout + 12 项 QC 自动检查。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对比通用写作工具，liurun-bookwriter-skills 的差异化在哪里？</a:t>
            </a:r>
          </a:p>
          <a:p>
            <a:endParaRPr lang="zh-CN" dirty="0"/>
          </a:p>
          <a:p>
            <a:r>
              <a:rPr lang="zh-CN" dirty="0"/>
              <a:t>方法论深度：来自真实作家 28 年/14 年的真实经验 vs 零散提示词或通用语言模型。</a:t>
            </a:r>
          </a:p>
          <a:p>
            <a:endParaRPr lang="zh-CN" dirty="0"/>
          </a:p>
          <a:p>
            <a:r>
              <a:rPr lang="zh-CN" dirty="0"/>
              <a:t>结构化程度：3 种结构蓝图 + SCQA + 5 商派 + 7 种 callout vs 自由发挥。</a:t>
            </a:r>
          </a:p>
          <a:p>
            <a:endParaRPr lang="zh-CN" dirty="0"/>
          </a:p>
          <a:p>
            <a:r>
              <a:rPr lang="zh-CN" dirty="0"/>
              <a:t>质量控制：12 项 QC 自动检查脚本 vs 无。</a:t>
            </a:r>
          </a:p>
          <a:p>
            <a:endParaRPr lang="zh-CN" dirty="0"/>
          </a:p>
          <a:p>
            <a:r>
              <a:rPr lang="zh-CN" dirty="0"/>
              <a:t>量化指标：每个心法都有硬性指标 vs 无。</a:t>
            </a:r>
          </a:p>
          <a:p>
            <a:endParaRPr lang="zh-CN" dirty="0"/>
          </a:p>
          <a:p>
            <a:r>
              <a:rPr lang="zh-CN" dirty="0"/>
              <a:t>多 Agent 协作：5 角色调度（主编、调研、写作、编辑、排版）vs 单轮对话。</a:t>
            </a:r>
          </a:p>
          <a:p>
            <a:endParaRPr lang="zh-CN" dirty="0"/>
          </a:p>
          <a:p>
            <a:r>
              <a:rPr lang="zh-CN" dirty="0"/>
              <a:t>反抄袭机制：金句、故事、比喻必须现场原创 vs 无。</a:t>
            </a:r>
          </a:p>
          <a:p>
            <a:endParaRPr lang="zh-CN" dirty="0"/>
          </a:p>
          <a:p>
            <a:r>
              <a:rPr lang="zh-CN" dirty="0"/>
              <a:t>作家味：专精复刻（刘润 + 罗振宇双风格）vs 通用 AI 通用文风。</a:t>
            </a:r>
          </a:p>
          <a:p>
            <a:endParaRPr lang="zh-CN" dirty="0"/>
          </a:p>
          <a:p>
            <a:r>
              <a:rPr lang="zh-CN" dirty="0"/>
              <a:t>8 大维度全面领先。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怎么用？5 分钟 3 步上手。</a:t>
            </a:r>
          </a:p>
          <a:p>
            <a:endParaRPr lang="zh-CN" dirty="0"/>
          </a:p>
          <a:p>
            <a:r>
              <a:rPr lang="zh-CN" dirty="0"/>
              <a:t>第一步：安装。复制 Skill 到 `~/.workbuddy/skills/` 或 `~/.claude/skills/`。</a:t>
            </a:r>
          </a:p>
          <a:p>
            <a:endParaRPr lang="zh-CN" dirty="0"/>
          </a:p>
          <a:p>
            <a:r>
              <a:rPr lang="zh-CN" dirty="0"/>
              <a:t>第二步：触发。直接对 Agent 说："用刘润的风格写一篇关于鸿蒙的 32 条评论"。</a:t>
            </a:r>
          </a:p>
          <a:p>
            <a:endParaRPr lang="zh-CN" dirty="0"/>
          </a:p>
          <a:p>
            <a:r>
              <a:rPr lang="zh-CN" dirty="0"/>
              <a:t>第三步：导出。运行 `python scripts/export_pdf.py article.md`。</a:t>
            </a:r>
          </a:p>
          <a:p>
            <a:endParaRPr lang="zh-CN" dirty="0"/>
          </a:p>
          <a:p>
            <a:r>
              <a:rPr lang="zh-CN" dirty="0"/>
              <a:t>Agent 自动执行流程：识别结构类型 → 选定 SCQA 变体 → 调研素材 → 撰写遵循 8 大心法 → QC 自检 → 每写一段停下来等你确认。</a:t>
            </a:r>
          </a:p>
          <a:p>
            <a:endParaRPr lang="zh-CN" dirty="0"/>
          </a:p>
          <a:p>
            <a:r>
              <a:rPr lang="zh-CN" dirty="0"/>
              <a:t>不是"一键生成"，而是分阶段协作。质量由你掌控，方向不会跑偏。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谁最适合用这个 Skill？</a:t>
            </a:r>
          </a:p>
          <a:p>
            <a:endParaRPr lang="zh-CN" dirty="0"/>
          </a:p>
          <a:p>
            <a:r>
              <a:rPr lang="zh-CN" dirty="0"/>
              <a:t>商业自媒体和公众号——写出有"作家味"的长文，告别"AI 通用文风"。</a:t>
            </a:r>
          </a:p>
          <a:p>
            <a:endParaRPr lang="zh-CN" dirty="0"/>
          </a:p>
          <a:p>
            <a:r>
              <a:rPr lang="zh-CN" dirty="0"/>
              <a:t>OPC 创业者——一人公司也能产出专业级商业长文。</a:t>
            </a:r>
          </a:p>
          <a:p>
            <a:endParaRPr lang="zh-CN" dirty="0"/>
          </a:p>
          <a:p>
            <a:r>
              <a:rPr lang="zh-CN" dirty="0"/>
              <a:t>企业战略和咨询顾问——用刘润 5 商派 SCA++ 写专业商业评论。</a:t>
            </a:r>
          </a:p>
          <a:p>
            <a:endParaRPr lang="zh-CN" dirty="0"/>
          </a:p>
          <a:p>
            <a:r>
              <a:rPr lang="zh-CN" dirty="0"/>
              <a:t>知识付费和得到用户——用罗振宇风格写认知升级长文。</a:t>
            </a:r>
          </a:p>
          <a:p>
            <a:endParaRPr lang="zh-CN" dirty="0"/>
          </a:p>
          <a:p>
            <a:r>
              <a:rPr lang="zh-CN" dirty="0"/>
              <a:t>AI Agent 开发者——把"作家味"封装成可调用的 Skill，喂给 Claude、Codex、Cursor。</a:t>
            </a:r>
          </a:p>
          <a:p>
            <a:endParaRPr lang="zh-CN" dirty="0"/>
          </a:p>
          <a:p>
            <a:r>
              <a:rPr lang="zh-CN" dirty="0"/>
              <a:t>不适合的场景：学术论文、纯小说、朋友圈、财务报告——这些 README 已经明确列出。</a:t>
            </a:r>
          </a:p>
          <a:p>
            <a:endParaRPr lang="zh-CN" dirty="0"/>
          </a:p>
          <a:p>
            <a:r>
              <a:rPr lang="zh-CN" dirty="0"/>
              <a:t>核心价值：完整复刻真实作家 28 年/14 年经验 + 量化指标驱动 + 12 项 QC 自动检查 + 多 Agent 协作 + PDF 导出。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最后总结：liurun-bookwriter-skills。</a:t>
            </a:r>
          </a:p>
          <a:p>
            <a:endParaRPr lang="zh-CN" dirty="0"/>
          </a:p>
          <a:p>
            <a:r>
              <a:rPr lang="zh-CN" dirty="0"/>
              <a:t>200+ GitHub Stars，20 个核心心法，12 项 QC 自动检查。</a:t>
            </a:r>
          </a:p>
          <a:p>
            <a:endParaRPr lang="zh-CN" dirty="0"/>
          </a:p>
          <a:p>
            <a:r>
              <a:rPr lang="zh-CN" dirty="0"/>
              <a:t>MIT 协议完全开源免费，含 9 篇完整长文样例（含 AI 时代主题）。</a:t>
            </a:r>
          </a:p>
          <a:p>
            <a:endParaRPr lang="zh-CN" dirty="0"/>
          </a:p>
          <a:p>
            <a:r>
              <a:rPr lang="zh-CN" dirty="0"/>
              <a:t>仓库地址：github.com/liangdabiao/liurun-bookwriter-skills。</a:t>
            </a:r>
          </a:p>
          <a:p>
            <a:endParaRPr lang="zh-CN" dirty="0"/>
          </a:p>
          <a:p>
            <a:r>
              <a:rPr lang="zh-CN" dirty="0"/>
              <a:t>立即体验：让 AI 写出有"作家味"的长文，告别 AI 通用文风，从这个开源 Skill 开始。</a:t>
            </a:r>
          </a:p>
          <a:p>
            <a:endParaRPr lang="zh-CN" dirty="0"/>
          </a:p>
          <a:p>
            <a:r>
              <a:rPr lang="zh-CN" dirty="0"/>
              <a:t>谢谢大家！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aea6d2ea8b0579cf.pn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aea6d2ea8b0579cf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2bd822bc39076cd9.pn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76063be0cb279ba3.pn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0341f66d0fbcca18.pn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3e6d0eede901d44e.pn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846f41072ece329b.pn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aea6d2ea8b0579cf.pn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aea6d2ea8b0579cf.pn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aea6d2ea8b0579cf.png"/>
  <Relationship Id="rId3" Type="http://schemas.openxmlformats.org/officeDocument/2006/relationships/notesSlide" Target="../notesSlides/notesSlide1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F1B2D"/>
              </a:gs>
              <a:gs pos="100000">
                <a:srgbClr val="1A2738"/>
              </a:gs>
            </a:gsLst>
            <a:lin ang="2700000" scaled="1"/>
          </a:gradFill>
          <a:ln>
            <a:noFill/>
          </a:ln>
        </p:spPr>
      </p:sp>
      <p:sp>
        <p:nvSpPr>
          <p:cNvPr id="3" name="Ellipse 3"/>
          <p:cNvSpPr/>
          <p:nvPr/>
        </p:nvSpPr>
        <p:spPr>
          <a:xfrm>
            <a:off x="571500" y="571500"/>
            <a:ext cx="1143000" cy="1143000"/>
          </a:xfrm>
          <a:prstGeom prst="ellipse">
            <a:avLst/>
          </a:prstGeom>
          <a:solidFill>
            <a:srgbClr val="4FD1C5">
              <a:alpha val="8000"/>
            </a:srgbClr>
          </a:soli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0096500" y="4762500"/>
            <a:ext cx="1905000" cy="1905000"/>
          </a:xfrm>
          <a:prstGeom prst="ellipse">
            <a:avLst/>
          </a:prstGeom>
          <a:solidFill>
            <a:srgbClr val="4FD1C5">
              <a:alpha val="6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10096500" y="571500"/>
            <a:ext cx="762000" cy="762000"/>
          </a:xfrm>
          <a:prstGeom prst="ellipse">
            <a:avLst/>
          </a:prstGeom>
          <a:solidFill>
            <a:srgbClr val="38B2AC">
              <a:alpha val="10000"/>
            </a:srgbClr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689610" y="1480185"/>
            <a:ext cx="7836941" cy="1158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70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liurun-bookwriter</a:t>
            </a:r>
          </a:p>
        </p:txBody>
      </p:sp>
      <p:sp>
        <p:nvSpPr>
          <p:cNvPr id="7" name="Rectangle 7"/>
          <p:cNvSpPr/>
          <p:nvPr/>
        </p:nvSpPr>
        <p:spPr>
          <a:xfrm>
            <a:off x="762000" y="2286000"/>
            <a:ext cx="20955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727710" y="2756535"/>
            <a:ext cx="5327037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蒸馏刘润 28 年商业写作心法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7710" y="3232785"/>
            <a:ext cx="474736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+ 罗振宇 14 年启发式精华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1045" y="3917632"/>
            <a:ext cx="3500009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从"AI 通用文风"到"作家味"长文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1045" y="4298632"/>
            <a:ext cx="684966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8 大心法 + 12 大心法 + SCQA + 5 商派 + 7 种 callout + 12 项 QC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760" y="6156960"/>
            <a:ext cx="3824859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4FD1C5"/>
                </a:solidFill>
                <a:latin typeface="Consolas"/>
                <a:ea typeface="Microsoft YaHei"/>
                <a:cs typeface="Consolas"/>
              </a:rPr>
              <a:t>GitHub: liangdabiao/liurun-bookwriter-skills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28260" y="6156960"/>
            <a:ext cx="227380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CBD5E0"/>
                </a:solidFill>
                <a:latin typeface="Consolas"/>
                <a:ea typeface="Microsoft YaHei"/>
                <a:cs typeface="Consolas"/>
              </a:rPr>
              <a:t>| Stars: 200 | License: MIT</a:t>
            </a:r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1669382"/>
            <a:ext cx="5143500" cy="351923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3688604" y="438150"/>
            <a:ext cx="4814792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00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为什么需要这个 Skill？</a:t>
            </a:r>
          </a:p>
        </p:txBody>
      </p:sp>
      <p:sp>
        <p:nvSpPr>
          <p:cNvPr id="4" name="Rectangle 4"/>
          <p:cNvSpPr/>
          <p:nvPr/>
        </p:nvSpPr>
        <p:spPr>
          <a:xfrm>
            <a:off x="5143500" y="952500"/>
            <a:ext cx="1905000" cy="3810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grpSp>
        <p:nvGrpSpPr>
          <p:cNvPr id="13" name="Group 13"/>
          <p:cNvGrpSpPr/>
          <p:nvPr/>
        </p:nvGrpSpPr>
        <p:grpSpPr>
          <a:xfrm>
            <a:off x="762000" y="1714500"/>
            <a:ext cx="3429000" cy="4381500"/>
            <a:chOff x="762000" y="1714500"/>
            <a:chExt cx="3429000" cy="4381500"/>
          </a:xfrm>
        </p:grpSpPr>
        <p:sp>
          <p:nvSpPr>
            <p:cNvPr id="5" name="Rectangle 5"/>
            <p:cNvSpPr/>
            <p:nvPr/>
          </p:nvSpPr>
          <p:spPr>
            <a:xfrm>
              <a:off x="762000" y="1714500"/>
              <a:ext cx="3429000" cy="4381500"/>
            </a:xfrm>
            <a:prstGeom prst="roundRect">
              <a:avLst>
                <a:gd name="adj" fmla="val 3333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2126063" y="1800225"/>
              <a:ext cx="700873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5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01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83709" y="2630805"/>
              <a:ext cx="1985581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真实作家经验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35355" y="3283268"/>
              <a:ext cx="222284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完整复刻刘润《我这28年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35355" y="3569018"/>
              <a:ext cx="226228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写作心法》+ 罗振宇 14 年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35355" y="3854768"/>
              <a:ext cx="141446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罗辑思维内容。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35355" y="4426268"/>
              <a:ext cx="148347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不是凭空想象，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35355" y="4712018"/>
              <a:ext cx="189752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是从作家语料蒸馏。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381500" y="1714500"/>
            <a:ext cx="3429000" cy="4381500"/>
            <a:chOff x="4381500" y="1714500"/>
            <a:chExt cx="3429000" cy="4381500"/>
          </a:xfrm>
        </p:grpSpPr>
        <p:sp>
          <p:nvSpPr>
            <p:cNvPr id="14" name="Rectangle 14"/>
            <p:cNvSpPr/>
            <p:nvPr/>
          </p:nvSpPr>
          <p:spPr>
            <a:xfrm>
              <a:off x="4381500" y="1714500"/>
              <a:ext cx="3429000" cy="4381500"/>
            </a:xfrm>
            <a:prstGeom prst="roundRect">
              <a:avLst>
                <a:gd name="adj" fmla="val 3333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659303" y="1800225"/>
              <a:ext cx="873395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5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02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103209" y="2630805"/>
              <a:ext cx="1985581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量化指标驱动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54855" y="3283268"/>
              <a:ext cx="166092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「你」≥ 8 次/千字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54855" y="3569018"/>
              <a:ext cx="112857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句长 ≤ 45 字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554855" y="3854768"/>
              <a:ext cx="123701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callout ≥ 1 个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554855" y="4426268"/>
              <a:ext cx="231157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每个心法都有硬性指标，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554855" y="4712018"/>
              <a:ext cx="148347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不是主观判断。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001000" y="1714500"/>
            <a:ext cx="3429000" cy="4381500"/>
            <a:chOff x="8001000" y="1714500"/>
            <a:chExt cx="3429000" cy="4381500"/>
          </a:xfrm>
        </p:grpSpPr>
        <p:sp>
          <p:nvSpPr>
            <p:cNvPr id="23" name="Rectangle 23"/>
            <p:cNvSpPr/>
            <p:nvPr/>
          </p:nvSpPr>
          <p:spPr>
            <a:xfrm>
              <a:off x="8001000" y="1714500"/>
              <a:ext cx="3429000" cy="4381500"/>
            </a:xfrm>
            <a:prstGeom prst="roundRect">
              <a:avLst>
                <a:gd name="adj" fmla="val 3333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278803" y="1800225"/>
              <a:ext cx="873395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5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03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14658" y="2630805"/>
              <a:ext cx="2001684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12 项 QC 自动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174355" y="3283268"/>
              <a:ext cx="189752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结构 4 项 + 风格 5 项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174355" y="3569018"/>
              <a:ext cx="102012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+ 内容 3 项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174355" y="3854768"/>
              <a:ext cx="141446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验证脚本自动跑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174355" y="4426268"/>
              <a:ext cx="194927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告别"AI 通用文风"，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174355" y="4712018"/>
              <a:ext cx="16904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告别质量靠运气。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702254" y="6315075"/>
            <a:ext cx="278749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让 AI 写出有"作家味"的长文</a:t>
            </a:r>
          </a:p>
        </p:txBody>
      </p:sp>
      <p:pic>
        <p:nvPicPr>
          <p:cNvPr id="33" name="Imag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442" y="190500"/>
            <a:ext cx="1392115" cy="952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3" grpId="0"/>
      <p:bldP spid="22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278807" y="263842"/>
            <a:ext cx="3634385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85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刘润 8 大写作心法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08652" y="806768"/>
            <a:ext cx="557469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从《我这28年的写作心法》中蒸馏提炼，每个心法都有量化指标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71500" y="1333500"/>
            <a:ext cx="4769510" cy="5143500"/>
            <a:chOff x="571500" y="1333500"/>
            <a:chExt cx="4769510" cy="5143500"/>
          </a:xfrm>
        </p:grpSpPr>
        <p:sp>
          <p:nvSpPr>
            <p:cNvPr id="5" name="Rectangle 5"/>
            <p:cNvSpPr/>
            <p:nvPr/>
          </p:nvSpPr>
          <p:spPr>
            <a:xfrm>
              <a:off x="571500" y="1333500"/>
              <a:ext cx="4286250" cy="5143500"/>
            </a:xfrm>
            <a:prstGeom prst="roundRect">
              <a:avLst>
                <a:gd name="adj" fmla="val 2222"/>
              </a:avLst>
            </a:prstGeom>
            <a:solidFill>
              <a:srgbClr val="1A273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41045" y="1631632"/>
              <a:ext cx="156010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核心心法清单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46760" y="2156460"/>
              <a:ext cx="2948559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1. 同理心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心里装的不是"我"，是"你"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46760" y="2442210"/>
              <a:ext cx="354444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2. 对象感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写给"马云"看，「你」≥ 8 次/千字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46760" y="2727960"/>
              <a:ext cx="313258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3. 君子自污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把好事给对方，坏事给自己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46760" y="3013710"/>
              <a:ext cx="225628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4. 逻辑势能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飞流直下三千尺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46760" y="3299460"/>
              <a:ext cx="286969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5. 5商派 SCA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抓住稍纵即逝的注意力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6760" y="3585210"/>
              <a:ext cx="205473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6. 3 种结构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编辑基本要求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6760" y="3870960"/>
              <a:ext cx="225628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7. 单反聚焦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一直打，打到透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46760" y="4156710"/>
              <a:ext cx="3053715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8. 游标卡尺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短、准、改，句长 ≤ 45 字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762000" y="466725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rgbClr val="4FD1C5">
                  <a:alpha val="40000"/>
                </a:srgbClr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42950" y="4886325"/>
              <a:ext cx="1383768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3 种结构蓝图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47712" y="5307806"/>
              <a:ext cx="367617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3 段式 (1500-2500 字) · 10 点式 (2500-4000 字)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47712" y="5593556"/>
              <a:ext cx="409515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32 条 (2000-3000 字) · 5 商派 SCA++ (2000-4000 字)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46760" y="6061710"/>
              <a:ext cx="459425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7 种 callout：同理心/自污/金句/故事/举例/比方/推敲</a:t>
              </a:r>
            </a:p>
          </p:txBody>
        </p:sp>
      </p:grpSp>
      <p:pic>
        <p:nvPicPr>
          <p:cNvPr id="21" name="Imag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1624263"/>
            <a:ext cx="6667500" cy="456197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125838" y="263842"/>
            <a:ext cx="3940323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85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3 种 SCQA 逻辑势能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47405" y="806768"/>
            <a:ext cx="609719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基于《金字塔原理》SCQA 理论，Agent 根据选题自动选择最匹配变体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71500" y="1333500"/>
            <a:ext cx="4999539" cy="5143500"/>
            <a:chOff x="571500" y="1333500"/>
            <a:chExt cx="4999539" cy="5143500"/>
          </a:xfrm>
        </p:grpSpPr>
        <p:sp>
          <p:nvSpPr>
            <p:cNvPr id="5" name="Rectangle 5"/>
            <p:cNvSpPr/>
            <p:nvPr/>
          </p:nvSpPr>
          <p:spPr>
            <a:xfrm>
              <a:off x="571500" y="1333500"/>
              <a:ext cx="4286250" cy="5143500"/>
            </a:xfrm>
            <a:prstGeom prst="roundRect">
              <a:avLst>
                <a:gd name="adj" fmla="val 2222"/>
              </a:avLst>
            </a:prstGeom>
            <a:solidFill>
              <a:srgbClr val="1A273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41045" y="1631632"/>
              <a:ext cx="1231159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SCQA 框架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47712" y="1974056"/>
              <a:ext cx="169628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S - Situation（情境）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47712" y="2212181"/>
              <a:ext cx="195917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C - Complication（冲突）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47712" y="2450306"/>
              <a:ext cx="171271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Q - Question（问题）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47712" y="2688431"/>
              <a:ext cx="1540192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A - Answer（答案）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762000" y="304800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9525">
              <a:solidFill>
                <a:srgbClr val="4FD1C5">
                  <a:alpha val="40000"/>
                </a:srgbClr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4855" y="3283268"/>
              <a:ext cx="124539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3 种变体速记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6760" y="3680460"/>
              <a:ext cx="33411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ASC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19212" y="3688556"/>
              <a:ext cx="218098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答案→背景→冲突（开门见山）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20165" y="3934778"/>
              <a:ext cx="169054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→ 工作报告 / 3 段式默认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46760" y="4251960"/>
              <a:ext cx="33411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CSA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19212" y="4260056"/>
              <a:ext cx="218098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冲突→背景→答案（突出忧虑）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20165" y="4506278"/>
              <a:ext cx="1621536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→ 热点回应 / 32 条默认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46760" y="4823460"/>
              <a:ext cx="472135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QSCA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19212" y="4831556"/>
              <a:ext cx="259996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问题→背景→冲突→答案（突出信心）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20165" y="5077778"/>
              <a:ext cx="204325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→ 大问题大方案 / 10 点式默认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46760" y="5680710"/>
              <a:ext cx="4824279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显式标注：Agent 会用 **A 答案**：... **C 冲突**：...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6760" y="5966460"/>
              <a:ext cx="3342894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标注每个节点，读者一眼看出逻辑势能。</a:t>
              </a:r>
            </a:p>
          </p:txBody>
        </p:sp>
      </p:grpSp>
      <p:pic>
        <p:nvPicPr>
          <p:cNvPr id="25" name="Imag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1624263"/>
            <a:ext cx="6667500" cy="456197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060280" y="263842"/>
            <a:ext cx="4071440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85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一个目的 · 两种风格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76189" y="806768"/>
            <a:ext cx="383962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两个互补 Skill，覆盖商业写作两大主流需求</a:t>
            </a:r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712" y="1333500"/>
            <a:ext cx="6960577" cy="4762500"/>
          </a:xfrm>
          <a:prstGeom prst="rect">
            <a:avLst/>
          </a:prstGeom>
        </p:spPr>
      </p:pic>
      <p:sp>
        <p:nvSpPr>
          <p:cNvPr id="6" name="Rectangle 6"/>
          <p:cNvSpPr/>
          <p:nvPr/>
        </p:nvSpPr>
        <p:spPr>
          <a:xfrm>
            <a:off x="571500" y="6286500"/>
            <a:ext cx="11049000" cy="381000"/>
          </a:xfrm>
          <a:prstGeom prst="roundRect">
            <a:avLst>
              <a:gd name="adj" fmla="val 15000"/>
            </a:avLst>
          </a:prstGeom>
          <a:solidFill>
            <a:srgbClr val="1A2738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974567" y="6397942"/>
            <a:ext cx="824286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核心判断：你的文章是"解决问题"还是"激发思考"？解决问题 → 刘润 · 激发思考 → 罗振宇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748641" y="263842"/>
            <a:ext cx="2694718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85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核心功能一览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50973" y="806768"/>
            <a:ext cx="729005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刘润风格 vs 罗振宇风格：方法论 / 心法 / 结构 / SCQA / callout / QC 全维度对比</a:t>
            </a:r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207782"/>
            <a:ext cx="11049000" cy="1394936"/>
          </a:xfrm>
          <a:prstGeom prst="rect">
            <a:avLst/>
          </a:prstGeom>
        </p:spPr>
      </p:pic>
      <p:sp>
        <p:nvSpPr>
          <p:cNvPr id="6" name="Rectangle 6"/>
          <p:cNvSpPr/>
          <p:nvPr/>
        </p:nvSpPr>
        <p:spPr>
          <a:xfrm>
            <a:off x="571500" y="6286500"/>
            <a:ext cx="11049000" cy="381000"/>
          </a:xfrm>
          <a:prstGeom prst="roundRect">
            <a:avLst>
              <a:gd name="adj" fmla="val 15000"/>
            </a:avLst>
          </a:prstGeom>
          <a:solidFill>
            <a:srgbClr val="1A2738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2559415" y="6397942"/>
            <a:ext cx="707317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两个 Skill 共 20 大心法 + 6 种结构蓝图 + 13+ 种 callout + 12 项 QC 自动检查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442703" y="263842"/>
            <a:ext cx="3306594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85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vs 通用写作工具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8451" y="806768"/>
            <a:ext cx="763509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方法论深度 / 结构化程度 / 量化指标 / QC / 多 Agent 协作 / 反抄袭机制 6 大维度对比</a:t>
            </a:r>
          </a:p>
        </p:txBody>
      </p:sp>
      <p:pic>
        <p:nvPicPr>
          <p:cNvPr id="5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183731"/>
            <a:ext cx="11430000" cy="144303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158617" y="263842"/>
            <a:ext cx="3874765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85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5 分钟上手（3 步）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69843" y="806768"/>
            <a:ext cx="365231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复制 Skill → 触发 → 分阶段协作 → 自动 QC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762000" y="1524000"/>
            <a:ext cx="10668000" cy="1714500"/>
            <a:chOff x="762000" y="1524000"/>
            <a:chExt cx="10668000" cy="1714500"/>
          </a:xfrm>
        </p:grpSpPr>
        <p:sp>
          <p:nvSpPr>
            <p:cNvPr id="5" name="Rectangle 5"/>
            <p:cNvSpPr/>
            <p:nvPr/>
          </p:nvSpPr>
          <p:spPr>
            <a:xfrm>
              <a:off x="762000" y="1524000"/>
              <a:ext cx="3429000" cy="171450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2196151" y="1611630"/>
              <a:ext cx="560699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01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202513" y="2203132"/>
              <a:ext cx="54797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安装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0118" y="2656999"/>
              <a:ext cx="1797629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4FD1C5"/>
                  </a:solidFill>
                  <a:latin typeface="Consolas"/>
                  <a:ea typeface="Microsoft YaHei"/>
                  <a:cs typeface="Consolas"/>
                </a:rPr>
                <a:t>cp -r liurun-bookwriter \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0118" y="2866549"/>
              <a:ext cx="151283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4FD1C5"/>
                  </a:solidFill>
                  <a:latin typeface="Consolas"/>
                  <a:ea typeface="Microsoft YaHei"/>
                  <a:cs typeface="Consolas"/>
                </a:rPr>
                <a:t>~/.workbuddy/skills/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4381500" y="1524000"/>
              <a:ext cx="3429000" cy="171450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746642" y="1611630"/>
              <a:ext cx="69871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822013" y="2203132"/>
              <a:ext cx="54797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触发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59618" y="2656999"/>
              <a:ext cx="1384673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4FD1C5"/>
                  </a:solidFill>
                  <a:latin typeface="Consolas"/>
                  <a:ea typeface="Microsoft YaHei"/>
                  <a:cs typeface="Consolas"/>
                </a:rPr>
                <a:t>"用刘润的风格写一篇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559618" y="2866549"/>
              <a:ext cx="148435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4FD1C5"/>
                  </a:solidFill>
                  <a:latin typeface="Consolas"/>
                  <a:ea typeface="Microsoft YaHei"/>
                  <a:cs typeface="Consolas"/>
                </a:rPr>
                <a:t>关于鸿蒙的 32 条评论"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001000" y="1524000"/>
              <a:ext cx="3429000" cy="171450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66142" y="1611630"/>
              <a:ext cx="69871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03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41513" y="2203132"/>
              <a:ext cx="54797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>导出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79118" y="2656999"/>
              <a:ext cx="2267545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4FD1C5"/>
                  </a:solidFill>
                  <a:latin typeface="Consolas"/>
                  <a:ea typeface="Microsoft YaHei"/>
                  <a:cs typeface="Consolas"/>
                </a:rPr>
                <a:t>python scripts/export_pdf.py \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79118" y="2866549"/>
              <a:ext cx="1797629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4FD1C5"/>
                  </a:solidFill>
                  <a:latin typeface="Consolas"/>
                  <a:ea typeface="Microsoft YaHei"/>
                  <a:cs typeface="Consolas"/>
                </a:rPr>
                <a:t>article.md -o article.pdf</a:t>
              </a:r>
            </a:p>
          </p:txBody>
        </p:sp>
      </p:grpSp>
      <p:sp>
        <p:nvSpPr>
          <p:cNvPr id="21" name="Rectangle 21"/>
          <p:cNvSpPr/>
          <p:nvPr/>
        </p:nvSpPr>
        <p:spPr>
          <a:xfrm>
            <a:off x="762000" y="3619500"/>
            <a:ext cx="10668000" cy="2762250"/>
          </a:xfrm>
          <a:prstGeom prst="roundRect">
            <a:avLst>
              <a:gd name="adj" fmla="val 3448"/>
            </a:avLst>
          </a:prstGeom>
          <a:solidFill>
            <a:srgbClr val="1A2738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931545" y="3917632"/>
            <a:ext cx="233184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Agent 自动执行流程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37260" y="4394835"/>
            <a:ext cx="4376928" cy="1672590"/>
            <a:chOff x="937260" y="4394835"/>
            <a:chExt cx="4376928" cy="1672590"/>
          </a:xfrm>
        </p:grpSpPr>
        <p:sp>
          <p:nvSpPr>
            <p:cNvPr id="23" name="TextBox 23"/>
            <p:cNvSpPr txBox="1"/>
            <p:nvPr/>
          </p:nvSpPr>
          <p:spPr>
            <a:xfrm>
              <a:off x="937260" y="4394835"/>
              <a:ext cx="4306824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→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识别结构类型：3段式 / 10点式 / 32条 / 5商派 SCA++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37260" y="4680585"/>
              <a:ext cx="437692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→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选定 SCQA 变体：ASC / CSA / QSCA（刘润默认 ASC）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37260" y="4966335"/>
              <a:ext cx="3211449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→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调研素材（自动）：案例 + 数据 + 金句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37260" y="5252085"/>
              <a:ext cx="423672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→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撰写：遵循 8 大心法（刘润）/ 12 大心法（罗振宇）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37260" y="5537835"/>
              <a:ext cx="2063496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→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QC 自检：12 项质量检查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37260" y="5823585"/>
              <a:ext cx="3334131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→</a:t>
              </a:r>
              <a:r>
                <a:rPr lang="zh-CN" sz="1200" dirty="0">
                  <a:solidFill>
                    <a:srgbClr val="F7FAFC"/>
                  </a:solidFill>
                  <a:latin typeface="Arial"/>
                  <a:ea typeface="Microsoft YaHei"/>
                  <a:cs typeface="Arial"/>
                </a:rPr>
                <a:t xml:space="preserve"> 每写一段停下来等你确认（分阶段协作）</a:t>
              </a:r>
            </a:p>
          </p:txBody>
        </p:sp>
      </p:grpSp>
      <p:pic>
        <p:nvPicPr>
          <p:cNvPr id="30" name="Imag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442" y="190500"/>
            <a:ext cx="1392115" cy="952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0" grpId="0"/>
      <p:bldP spid="21" grpId="0"/>
      <p:bldP spid="22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TextBox 3"/>
          <p:cNvSpPr txBox="1"/>
          <p:nvPr/>
        </p:nvSpPr>
        <p:spPr>
          <a:xfrm>
            <a:off x="4781420" y="263842"/>
            <a:ext cx="2629160" cy="579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85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5 类用户群体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63442" y="806768"/>
            <a:ext cx="206511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CBD5E0"/>
                </a:solidFill>
                <a:latin typeface="Arial"/>
                <a:ea typeface="Microsoft YaHei"/>
                <a:cs typeface="Arial"/>
              </a:rPr>
              <a:t>谁最适合用这个 Skill？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762000" y="1428750"/>
            <a:ext cx="10668000" cy="3048000"/>
            <a:chOff x="762000" y="1428750"/>
            <a:chExt cx="10668000" cy="3048000"/>
          </a:xfrm>
        </p:grpSpPr>
        <p:sp>
          <p:nvSpPr>
            <p:cNvPr id="5" name="Rectangle 5"/>
            <p:cNvSpPr/>
            <p:nvPr/>
          </p:nvSpPr>
          <p:spPr>
            <a:xfrm>
              <a:off x="762000" y="1428750"/>
              <a:ext cx="3429000" cy="142875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1545" y="1679258"/>
              <a:ext cx="2357149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商业自媒体 / 公众号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38212" y="2116931"/>
              <a:ext cx="185237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写出有"作家味"的长文，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38212" y="2355056"/>
              <a:ext cx="154840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告别"AI 通用文风"。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4381500" y="1428750"/>
              <a:ext cx="3429000" cy="142875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51045" y="1679258"/>
              <a:ext cx="134502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OPC 创业者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557712" y="2116931"/>
              <a:ext cx="13430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一人公司也能产出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57712" y="2355056"/>
              <a:ext cx="13430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专业级商业长文。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001000" y="1428750"/>
              <a:ext cx="3429000" cy="142875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170545" y="1679258"/>
              <a:ext cx="2357149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企业战略 / 咨询顾问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77212" y="2116931"/>
              <a:ext cx="158948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刘润 5 商派 SCA++ 写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177212" y="2355056"/>
              <a:ext cx="1178719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专业商业评论。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62000" y="3048000"/>
              <a:ext cx="3429000" cy="142875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1545" y="3298508"/>
              <a:ext cx="2357149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知识付费 / 得到用户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38212" y="3736181"/>
              <a:ext cx="1014412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罗振宇风格写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38212" y="3974306"/>
              <a:ext cx="1178719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认知升级长文。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4381500" y="3048000"/>
              <a:ext cx="3429000" cy="142875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4FD1C5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551045" y="3298508"/>
              <a:ext cx="186373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AI Agent 开发者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557712" y="3736181"/>
              <a:ext cx="135945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把"作家味"封装成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557712" y="3974306"/>
              <a:ext cx="1228011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可调用的 Skill。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001000" y="3048000"/>
              <a:ext cx="3429000" cy="1428750"/>
            </a:xfrm>
            <a:prstGeom prst="roundRect">
              <a:avLst>
                <a:gd name="adj" fmla="val 6667"/>
              </a:avLst>
            </a:prstGeom>
            <a:solidFill>
              <a:srgbClr val="1A2738"/>
            </a:solidFill>
            <a:ln w="19050">
              <a:solidFill>
                <a:srgbClr val="F56565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170545" y="3298508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6565"/>
                  </a:solidFill>
                  <a:latin typeface="Arial"/>
                  <a:ea typeface="Microsoft YaHei"/>
                  <a:cs typeface="Arial"/>
                </a:rPr>
                <a:t>不适合：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177212" y="3736181"/>
              <a:ext cx="1367671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学术论文 / 纯小说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177212" y="3974306"/>
              <a:ext cx="1367671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朋友圈 / 财务报告</a:t>
              </a:r>
            </a:p>
          </p:txBody>
        </p:sp>
      </p:grpSp>
      <p:sp>
        <p:nvSpPr>
          <p:cNvPr id="30" name="Rectangle 30"/>
          <p:cNvSpPr/>
          <p:nvPr/>
        </p:nvSpPr>
        <p:spPr>
          <a:xfrm>
            <a:off x="762000" y="4762500"/>
            <a:ext cx="10668000" cy="1714500"/>
          </a:xfrm>
          <a:prstGeom prst="roundRect">
            <a:avLst>
              <a:gd name="adj" fmla="val 5556"/>
            </a:avLst>
          </a:prstGeom>
          <a:solidFill>
            <a:srgbClr val="1A2738"/>
          </a:solidFill>
          <a:ln>
            <a:noFill/>
          </a:ln>
        </p:spPr>
      </p:sp>
      <p:sp>
        <p:nvSpPr>
          <p:cNvPr id="31" name="TextBox 31"/>
          <p:cNvSpPr txBox="1"/>
          <p:nvPr/>
        </p:nvSpPr>
        <p:spPr>
          <a:xfrm>
            <a:off x="931545" y="5060632"/>
            <a:ext cx="105403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核心价值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36308" y="5482114"/>
            <a:ext cx="4548068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· 完整复刻真实作家 28 年/14 年经验（不是凭空想象）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36308" y="5748814"/>
            <a:ext cx="4734282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· 量化指标驱动（"「你」≥ 8次/千字"、"句长 ≤ 45字"）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36308" y="6015514"/>
            <a:ext cx="4035981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· 12 项 QC 自动检查 + 多 Agent 协作 + PDF 导出</a:t>
            </a:r>
          </a:p>
        </p:txBody>
      </p:sp>
      <p:pic>
        <p:nvPicPr>
          <p:cNvPr id="35" name="Imag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442" y="190500"/>
            <a:ext cx="1392115" cy="952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2D"/>
          </a:solidFill>
          <a:ln>
            <a:noFill/>
          </a:ln>
        </p:spPr>
      </p:sp>
      <p:sp>
        <p:nvSpPr>
          <p:cNvPr id="3" name="Ellipse 3"/>
          <p:cNvSpPr/>
          <p:nvPr/>
        </p:nvSpPr>
        <p:spPr>
          <a:xfrm>
            <a:off x="571500" y="571500"/>
            <a:ext cx="1143000" cy="1143000"/>
          </a:xfrm>
          <a:prstGeom prst="ellipse">
            <a:avLst/>
          </a:prstGeom>
          <a:solidFill>
            <a:srgbClr val="4FD1C5">
              <a:alpha val="8000"/>
            </a:srgbClr>
          </a:soli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0096500" y="4762500"/>
            <a:ext cx="1905000" cy="1905000"/>
          </a:xfrm>
          <a:prstGeom prst="ellipse">
            <a:avLst/>
          </a:prstGeom>
          <a:solidFill>
            <a:srgbClr val="4FD1C5">
              <a:alpha val="6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10096500" y="571500"/>
            <a:ext cx="762000" cy="762000"/>
          </a:xfrm>
          <a:prstGeom prst="ellipse">
            <a:avLst/>
          </a:prstGeom>
          <a:solidFill>
            <a:srgbClr val="38B2AC">
              <a:alpha val="10000"/>
            </a:srgbClr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4562856" y="1386840"/>
            <a:ext cx="3066288" cy="975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800" b="1" dirty="0">
                <a:solidFill>
                  <a:srgbClr val="F7FAFC"/>
                </a:solidFill>
                <a:latin typeface="Arial"/>
                <a:ea typeface="Microsoft YaHei"/>
                <a:cs typeface="Arial"/>
              </a:rPr>
              <a:t>立即体验</a:t>
            </a:r>
          </a:p>
        </p:txBody>
      </p:sp>
      <p:sp>
        <p:nvSpPr>
          <p:cNvPr id="7" name="Rectangle 7"/>
          <p:cNvSpPr/>
          <p:nvPr/>
        </p:nvSpPr>
        <p:spPr>
          <a:xfrm>
            <a:off x="5143500" y="2095500"/>
            <a:ext cx="1905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2799112" y="2503170"/>
            <a:ext cx="6593777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4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liangdabiao/liurun-bookwriter-skills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86952" y="3362325"/>
            <a:ext cx="761809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F7FAFC"/>
                </a:solidFill>
                <a:latin typeface="Consolas"/>
                <a:ea typeface="Microsoft YaHei"/>
                <a:cs typeface="Consolas"/>
              </a:rPr>
              <a:t>git clone https://github.com/liangdabiao/liurun-bookwriter-skills.git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498217" y="3994785"/>
            <a:ext cx="7151751" cy="739140"/>
            <a:chOff x="2498217" y="3994785"/>
            <a:chExt cx="7151751" cy="739140"/>
          </a:xfrm>
        </p:grpSpPr>
        <p:sp>
          <p:nvSpPr>
            <p:cNvPr id="10" name="TextBox 10"/>
            <p:cNvSpPr txBox="1"/>
            <p:nvPr/>
          </p:nvSpPr>
          <p:spPr>
            <a:xfrm>
              <a:off x="2558253" y="3994785"/>
              <a:ext cx="979494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200+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98217" y="4490085"/>
              <a:ext cx="1099566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GitHub Stars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833982" y="3994785"/>
              <a:ext cx="524037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20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84102" y="4490085"/>
              <a:ext cx="142379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核心心法（8+12）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33738" y="3994785"/>
              <a:ext cx="420524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4FD1C5"/>
                  </a:solidFill>
                  <a:latin typeface="Arial"/>
                  <a:ea typeface="Microsoft YaHei"/>
                  <a:cs typeface="Arial"/>
                </a:rPr>
                <a:t>12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638032" y="4490085"/>
              <a:ext cx="1011936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CBD5E0"/>
                  </a:solidFill>
                  <a:latin typeface="Arial"/>
                  <a:ea typeface="Microsoft YaHei"/>
                  <a:cs typeface="Arial"/>
                </a:rPr>
                <a:t>QC 自动检查</a:t>
              </a:r>
            </a:p>
          </p:txBody>
        </p:sp>
      </p:grpSp>
      <p:sp>
        <p:nvSpPr>
          <p:cNvPr id="17" name="Rectangle 17"/>
          <p:cNvSpPr/>
          <p:nvPr/>
        </p:nvSpPr>
        <p:spPr>
          <a:xfrm>
            <a:off x="762000" y="5715000"/>
            <a:ext cx="10668000" cy="571500"/>
          </a:xfrm>
          <a:prstGeom prst="roundRect">
            <a:avLst>
              <a:gd name="adj" fmla="val 16667"/>
            </a:avLst>
          </a:prstGeom>
          <a:solidFill>
            <a:srgbClr val="1A2738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3437370" y="5934075"/>
            <a:ext cx="531726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4FD1C5"/>
                </a:solidFill>
                <a:latin typeface="Arial"/>
                <a:ea typeface="Microsoft YaHei"/>
                <a:cs typeface="Arial"/>
              </a:rPr>
              <a:t>MIT License · 完全开源免费 · 含 9 篇完整长文样例</a:t>
            </a:r>
          </a:p>
        </p:txBody>
      </p:sp>
      <p:pic>
        <p:nvPicPr>
          <p:cNvPr id="19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442" y="190500"/>
            <a:ext cx="1392115" cy="9525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