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Hermes Desktop，Hermes Agent 的桌面伴侣应用，拥有九千六百个 Stars 的 AI 助手图形界面，无需代码即可使用完整的 Agent 能力。支持 Windows、macOS 和 Linux 三大平台，MIT 开源协议，免费使用。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Hermes Desktop 是 Hermes Agent 的桌面伴侣应用，由开发者 fathah 基于 Electron 框架构建。它把原本只有命令行的 Hermes Agent 变成了一个优雅的图形界面。核心原则有三点：零代码操作，安装配置聊天一站式搞定；多平台支持，涵盖三大操作系统和十多个消息平台；可扩展性强，内置技能市场、二十二个斜杠命令和十四个工具集。下方是完整的核心功能一览表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场景一：AI 聊天与助理。传统方式使用命令行，需要记忆复杂的参数，手动管理对话历史文件，也无法查看推理过程和用量分析，入门门槛很高。而 Hermes Desktop 提供了媲美 ChatGPT 的桌面聊天体验，支持流式回复、Token 实时追踪，还能搜索和管理所有历史对话，可视化查看 AI 的推理过程。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场景二：技能市场与工具集成。传统方式需要手动编写配置文件来启用工具，单独安装各种依赖和 SDK，而且不存在技能分享机制，维护成本很高。Hermes Desktop 内置了图形化的技能市场，可以一键安装 Hermes Agent 生态中的各种技能，支持搜索、代码执行、数据分析等十四个工具集，这是 Claude Desktop 和 Open Interpreter 都不提供的独特生态。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场景三：多平台消息网关。传统方式需要为每个平台单独开发对接，消息格式和协议各不相同，无法统一管理。Hermes Desktop 内置了十六个消息平台的集成，包括 Twitter、Telegram、Discord、Slack 等，通过 SSE 流式传输确保实时响应，让一个 Agent 无处不在。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快速上手，五分钟跑通。第一步，从 GitHub Releases 下载对应操作系统的安装包，Windows 用 exe，macOS 用 dmg，Linux 用 deb 或 rpm，也支持从源码编译安装。第二步，首次启动后选择模式：本地模式自动安装 Hermes Agent 到用户目录，远程模式通过 SSH 隧道连接云端，提供者模式配置 API Key。第三步，开始使用，在聊天界面与 AI 对话，浏览技能市场，配置消息网关，编辑角色和记忆，全部可视化操作。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竞品对比。Hermes Desktop 是目前唯一兼具桌面图形界面、内置技能市场和多平台消息网关的开源 AI Agent 工具。与 Open Interpreter 和 Claude Desktop 相比，它的技能市场和消息网关是独家优势，而且 MIT 协议比 Open Interpreter 的 AGPL 更友好，比闭源的 Claude Desktop 自由度更高。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定价方案。Hermes Desktop 本身完全免费，MIT 开源协议，支持商业用途。使用成本主要是云端 LLM 的 API 调用费用，或者如果你需要使用远程服务器托管。省钱技巧是搭配 Ollama 使用本地模型，零 API 成本就能体验完整的 Agent 能力。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总结三大核心价值。第一，降低 Agent 门槛，从 CLI 到 GUI，零代码即可操作，五分钟上手。第二，扩展 Agent 渠道，十六个消息平台，本地远程双模式，技能市场丰富生态。第三，可视化全生态，推理追踪、Token 用量、预算监控、角色编辑、3D 办公界面，一切尽在眼前。推荐指数满分五星。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立即体验 Hermes Desktop，九千六百 Stars，MIT 开源，免费使用。访问 GitHub 仓库 github.com 斜杠 fathah 斜杠 hermes-desktop，或者访问官网 hermes-ai.net 中文版。数据截至二零二六年六月，最新信息请以官网为准。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0eb850b70ce09a40.pn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cd0243e6f3b22c2a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3ef50c429f44557a.pn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243324fdaebb6294.pn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840ea54baa238845.pn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92c4cdfebd5367f0.pn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0eb850b70ce09a40.png"/>
  <Relationship Id="rId3" Type="http://schemas.openxmlformats.org/officeDocument/2006/relationships/notesSlide" Target="../notesSlides/notesSlide1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pic>
        <p:nvPicPr>
          <p:cNvPr id="3" name="Image 3"/>
          <p:cNvPicPr>
            <a:picLocks noChangeAspect="1"/>
          </p:cNvPicPr>
          <p:nvPr/>
        </p:nvPicPr>
        <p:blipFill>
          <a:blip r:embed="rId2"/>
          <a:srcRect l="13672" t="0" r="13672" b="0"/>
          <a:stretch>
            <a:fillRect/>
          </a:stretch>
        </p:blipFill>
        <p:spPr>
          <a:xfrm>
            <a:off x="3333750" y="0"/>
            <a:ext cx="8858250" cy="6858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45000">
                <a:srgbClr val="FFFFFF">
                  <a:alpha val="80000"/>
                </a:srgbClr>
              </a:gs>
              <a:gs pos="100000">
                <a:srgbClr val="FFFFFF">
                  <a:alpha val="2000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Rectangle 5"/>
          <p:cNvSpPr/>
          <p:nvPr/>
        </p:nvSpPr>
        <p:spPr>
          <a:xfrm>
            <a:off x="762000" y="571500"/>
            <a:ext cx="106680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06780" y="1706880"/>
            <a:ext cx="4314768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6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Hermes Desktop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640" y="2567940"/>
            <a:ext cx="6159884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Hermes Agent 桌面伴侣 · 无需代码的 AI 助手 GUI</a:t>
            </a:r>
          </a:p>
        </p:txBody>
      </p:sp>
      <p:sp>
        <p:nvSpPr>
          <p:cNvPr id="8" name="Rectangle 8"/>
          <p:cNvSpPr/>
          <p:nvPr/>
        </p:nvSpPr>
        <p:spPr>
          <a:xfrm>
            <a:off x="952500" y="3238500"/>
            <a:ext cx="2667000" cy="457200"/>
          </a:xfrm>
          <a:prstGeom prst="roundRect">
            <a:avLst>
              <a:gd name="adj" fmla="val 16667"/>
            </a:avLst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249073" y="3381375"/>
            <a:ext cx="207385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⭐ 9.6k Stars · MIT</a:t>
            </a:r>
          </a:p>
        </p:txBody>
      </p:sp>
      <p:sp>
        <p:nvSpPr>
          <p:cNvPr id="10" name="Rectangle 10"/>
          <p:cNvSpPr/>
          <p:nvPr/>
        </p:nvSpPr>
        <p:spPr>
          <a:xfrm>
            <a:off x="762000" y="6191250"/>
            <a:ext cx="106680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940118" y="6466999"/>
            <a:ext cx="255234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github.com/fathah/hermes-desktop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4771949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 什么是 Hermes Desktop？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489939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💡 核心原则：Hermes Agent 的"操作系统级"桌面 GUI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3429000" cy="15240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3429000" cy="3810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40105" y="1949768"/>
            <a:ext cx="83134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🚀 零代码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3915" y="2344102"/>
            <a:ext cx="215060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图形化界面管理 Hermes Agent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3915" y="2610802"/>
            <a:ext cx="14068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无需编写命令行代码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915" y="28775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安装、配置、聊天一站式搞定</a:t>
            </a:r>
          </a:p>
        </p:txBody>
      </p:sp>
      <p:sp>
        <p:nvSpPr>
          <p:cNvPr id="12" name="Rectangle 12"/>
          <p:cNvSpPr/>
          <p:nvPr/>
        </p:nvSpPr>
        <p:spPr>
          <a:xfrm>
            <a:off x="4381500" y="1714500"/>
            <a:ext cx="3429000" cy="15240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3" name="Rectangle 13"/>
          <p:cNvSpPr/>
          <p:nvPr/>
        </p:nvSpPr>
        <p:spPr>
          <a:xfrm>
            <a:off x="4381500" y="1714500"/>
            <a:ext cx="3429000" cy="3810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4554855" y="1949768"/>
            <a:ext cx="83134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🌐 多平台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58665" y="2344102"/>
            <a:ext cx="20279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支持 Windows/macOS/Linux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58665" y="2610802"/>
            <a:ext cx="234996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集成 Twitter/Telegram/Discord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58665" y="2877502"/>
            <a:ext cx="12764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本地 + 远程双模式</a:t>
            </a:r>
          </a:p>
        </p:txBody>
      </p:sp>
      <p:sp>
        <p:nvSpPr>
          <p:cNvPr id="18" name="Rectangle 18"/>
          <p:cNvSpPr/>
          <p:nvPr/>
        </p:nvSpPr>
        <p:spPr>
          <a:xfrm>
            <a:off x="8096250" y="1714500"/>
            <a:ext cx="3429000" cy="15240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9" name="Rectangle 19"/>
          <p:cNvSpPr/>
          <p:nvPr/>
        </p:nvSpPr>
        <p:spPr>
          <a:xfrm>
            <a:off x="8096250" y="1714500"/>
            <a:ext cx="3429000" cy="3810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8269605" y="1949768"/>
            <a:ext cx="83134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🔧 可扩展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73415" y="2344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技能市场一键安装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273415" y="2610802"/>
            <a:ext cx="100812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22 个斜杠命令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73415" y="2877502"/>
            <a:ext cx="160620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14 个工具集 + 角色编辑</a:t>
            </a:r>
          </a:p>
        </p:txBody>
      </p:sp>
      <p:sp>
        <p:nvSpPr>
          <p:cNvPr id="24" name="Rectangle 24"/>
          <p:cNvSpPr/>
          <p:nvPr/>
        </p:nvSpPr>
        <p:spPr>
          <a:xfrm>
            <a:off x="666750" y="3524250"/>
            <a:ext cx="10858500" cy="2524125"/>
          </a:xfrm>
          <a:prstGeom prst="roundRect">
            <a:avLst>
              <a:gd name="adj" fmla="val 2264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25" name="Imag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590" y="3619500"/>
            <a:ext cx="6596820" cy="2333625"/>
          </a:xfrm>
          <a:prstGeom prst="rect">
            <a:avLst/>
          </a:prstGeom>
        </p:spPr>
      </p:pic>
      <p:sp>
        <p:nvSpPr>
          <p:cNvPr id="26" name="Rectangle 26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654368" y="6514624"/>
            <a:ext cx="184746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 Desktop · 核心功能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4109466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 场景一：AI 聊天与助理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494080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💡 核心原则：图形化聊天的背后是完整 Hermes Agent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082317" y="1794510"/>
            <a:ext cx="231236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❌ 传统方式：CLI + 手动管理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3915" y="2410778"/>
            <a:ext cx="169054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复杂的命令行参数记忆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915" y="2791778"/>
            <a:ext cx="169054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手动管理对话历史文件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3915" y="3172778"/>
            <a:ext cx="215060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无法查看推理过程和分析数据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3915" y="3553778"/>
            <a:ext cx="229628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需手动配置 API Key 和模型参数</a:t>
            </a:r>
          </a:p>
        </p:txBody>
      </p:sp>
      <p:sp>
        <p:nvSpPr>
          <p:cNvPr id="14" name="Rectangle 14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39165" y="4268152"/>
            <a:ext cx="19347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&gt; 入门门槛高，操作效率低</a:t>
            </a:r>
          </a:p>
        </p:txBody>
      </p:sp>
      <p:sp>
        <p:nvSpPr>
          <p:cNvPr id="16" name="Rectangle 16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17" name="Imag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8853" y="1790700"/>
            <a:ext cx="3669294" cy="2705100"/>
          </a:xfrm>
          <a:prstGeom prst="rect">
            <a:avLst/>
          </a:prstGeom>
        </p:spPr>
      </p:pic>
      <p:sp>
        <p:nvSpPr>
          <p:cNvPr id="18" name="Rectangle 18"/>
          <p:cNvSpPr/>
          <p:nvPr/>
        </p:nvSpPr>
        <p:spPr>
          <a:xfrm>
            <a:off x="666750" y="4714875"/>
            <a:ext cx="10858500" cy="1428750"/>
          </a:xfrm>
          <a:prstGeom prst="roundRect">
            <a:avLst>
              <a:gd name="adj" fmla="val 4000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9" name="TextBox 19"/>
          <p:cNvSpPr txBox="1"/>
          <p:nvPr/>
        </p:nvSpPr>
        <p:spPr>
          <a:xfrm>
            <a:off x="935355" y="4997768"/>
            <a:ext cx="443359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✅ Hermes Desktop 解法：可视化 AI 聊天与助理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9165" y="5363528"/>
            <a:ext cx="422086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• 媲美 ChatGPT 的桌面聊天体验，流式回复、Token 实时追踪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39165" y="5601652"/>
            <a:ext cx="337742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• 支持搜索和管理所有历史对话，可视化推理追踪</a:t>
            </a:r>
          </a:p>
        </p:txBody>
      </p:sp>
      <p:sp>
        <p:nvSpPr>
          <p:cNvPr id="22" name="Rectangle 22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654368" y="6514624"/>
            <a:ext cx="272322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 Desktop · 场景一：AI 聊天与助理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5158397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 场景二：技能市场与工具集成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331565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💡 核心原则：图形化安装，一键启用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040912" y="1794510"/>
            <a:ext cx="2395176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❌ 传统方式：手动配置工具链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3915" y="2410778"/>
            <a:ext cx="169054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编写配置文件启用工具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915" y="2791778"/>
            <a:ext cx="152952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手动安装依赖和 SDK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3915" y="3172778"/>
            <a:ext cx="19972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不存在技能生态和分享机制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3915" y="3553778"/>
            <a:ext cx="153719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升级和版本管理繁琐</a:t>
            </a:r>
          </a:p>
        </p:txBody>
      </p:sp>
      <p:sp>
        <p:nvSpPr>
          <p:cNvPr id="14" name="Rectangle 14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39165" y="4268152"/>
            <a:ext cx="209577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&gt; 维护成本高，技能生态缺失</a:t>
            </a:r>
          </a:p>
        </p:txBody>
      </p:sp>
      <p:sp>
        <p:nvSpPr>
          <p:cNvPr id="16" name="Rectangle 16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17" name="Imag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568" y="1790700"/>
            <a:ext cx="3617864" cy="2705100"/>
          </a:xfrm>
          <a:prstGeom prst="rect">
            <a:avLst/>
          </a:prstGeom>
        </p:spPr>
      </p:pic>
      <p:sp>
        <p:nvSpPr>
          <p:cNvPr id="18" name="Rectangle 18"/>
          <p:cNvSpPr/>
          <p:nvPr/>
        </p:nvSpPr>
        <p:spPr>
          <a:xfrm>
            <a:off x="666750" y="4714875"/>
            <a:ext cx="10858500" cy="1428750"/>
          </a:xfrm>
          <a:prstGeom prst="roundRect">
            <a:avLst>
              <a:gd name="adj" fmla="val 4000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9" name="TextBox 19"/>
          <p:cNvSpPr txBox="1"/>
          <p:nvPr/>
        </p:nvSpPr>
        <p:spPr>
          <a:xfrm>
            <a:off x="935355" y="4997768"/>
            <a:ext cx="434042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✅ Hermes Desktop 解法：技能市场与工具集成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9165" y="5363528"/>
            <a:ext cx="370713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• 图形化技能市场，一键安装 Hermes Agent 生态技能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39165" y="5601652"/>
            <a:ext cx="359978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• 支持 14 个工具集（搜索、代码执行、数据分析等）</a:t>
            </a:r>
          </a:p>
        </p:txBody>
      </p:sp>
      <p:sp>
        <p:nvSpPr>
          <p:cNvPr id="22" name="Rectangle 22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654368" y="6514624"/>
            <a:ext cx="312905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 Desktop · 场景二：技能市场与工具集成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4422305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 场景三：多平台消息网关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318108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💡 核心原则：一个 Agent 无处不在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948901" y="1794510"/>
            <a:ext cx="2579199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❌ 传统方式：每个平台单独对接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3915" y="2410778"/>
            <a:ext cx="215060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分别为每个平台开发 API 对接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915" y="2791778"/>
            <a:ext cx="184389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消息格式和协议各自不同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3915" y="3172778"/>
            <a:ext cx="153719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无法统一管理和调度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3915" y="3553778"/>
            <a:ext cx="123048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• 消息历史不互通</a:t>
            </a:r>
          </a:p>
        </p:txBody>
      </p:sp>
      <p:sp>
        <p:nvSpPr>
          <p:cNvPr id="14" name="Rectangle 14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39165" y="4268152"/>
            <a:ext cx="129067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&gt; 开发维护成本高</a:t>
            </a:r>
          </a:p>
        </p:txBody>
      </p:sp>
      <p:sp>
        <p:nvSpPr>
          <p:cNvPr id="16" name="Rectangle 16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17" name="Imag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846" y="1790700"/>
            <a:ext cx="3601309" cy="2705100"/>
          </a:xfrm>
          <a:prstGeom prst="rect">
            <a:avLst/>
          </a:prstGeom>
        </p:spPr>
      </p:pic>
      <p:sp>
        <p:nvSpPr>
          <p:cNvPr id="18" name="Rectangle 18"/>
          <p:cNvSpPr/>
          <p:nvPr/>
        </p:nvSpPr>
        <p:spPr>
          <a:xfrm>
            <a:off x="666750" y="4714875"/>
            <a:ext cx="10858500" cy="1428750"/>
          </a:xfrm>
          <a:prstGeom prst="roundRect">
            <a:avLst>
              <a:gd name="adj" fmla="val 4000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9" name="TextBox 19"/>
          <p:cNvSpPr txBox="1"/>
          <p:nvPr/>
        </p:nvSpPr>
        <p:spPr>
          <a:xfrm>
            <a:off x="935355" y="4997768"/>
            <a:ext cx="392637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✅ Hermes Desktop 解法：多平台消息网关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9165" y="5363528"/>
            <a:ext cx="43512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• 16 个消息平台集成（Twitter/Telegram/Discord/Slack 等）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39165" y="5601652"/>
            <a:ext cx="214293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• SSE 流式传输，确保实时响应</a:t>
            </a:r>
          </a:p>
        </p:txBody>
      </p:sp>
      <p:sp>
        <p:nvSpPr>
          <p:cNvPr id="22" name="Rectangle 22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654368" y="6514624"/>
            <a:ext cx="28442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 Desktop · 场景三：多平台消息网关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3999052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 快速上手：5 分钟跑通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352267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💡 核心原则：零代码配置，引导式安装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3429000" cy="428625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3429000" cy="3810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781050" y="1924050"/>
            <a:ext cx="533400" cy="533400"/>
          </a:xfrm>
          <a:prstGeom prst="ellipse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994196" y="2105025"/>
            <a:ext cx="10710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6855" y="21212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下载安装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915" y="2696528"/>
            <a:ext cx="203558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从 GitHub Releases 下载对应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3915" y="2887028"/>
            <a:ext cx="14068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操作系统的安装包：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868" y="3228499"/>
            <a:ext cx="102867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Windows: .exe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4868" y="3418999"/>
            <a:ext cx="93611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macOS: .dmg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4868" y="3609499"/>
            <a:ext cx="179762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Linux: .deb / .rpm / Snap</a:t>
            </a:r>
          </a:p>
        </p:txBody>
      </p:sp>
      <p:sp>
        <p:nvSpPr>
          <p:cNvPr id="16" name="Rectangle 16"/>
          <p:cNvSpPr/>
          <p:nvPr/>
        </p:nvSpPr>
        <p:spPr>
          <a:xfrm>
            <a:off x="857250" y="4000500"/>
            <a:ext cx="30480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844868" y="4228624"/>
            <a:ext cx="130635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也支持从源码安装：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5820" y="4474845"/>
            <a:ext cx="174478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git clone ... &amp;&amp; npm install</a:t>
            </a:r>
          </a:p>
        </p:txBody>
      </p:sp>
      <p:sp>
        <p:nvSpPr>
          <p:cNvPr id="19" name="Rectangle 19"/>
          <p:cNvSpPr/>
          <p:nvPr/>
        </p:nvSpPr>
        <p:spPr>
          <a:xfrm>
            <a:off x="4381500" y="1714500"/>
            <a:ext cx="3429000" cy="428625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20" name="Rectangle 20"/>
          <p:cNvSpPr/>
          <p:nvPr/>
        </p:nvSpPr>
        <p:spPr>
          <a:xfrm>
            <a:off x="4381500" y="1714500"/>
            <a:ext cx="3429000" cy="3810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21" name="Ellipse 21"/>
          <p:cNvSpPr/>
          <p:nvPr/>
        </p:nvSpPr>
        <p:spPr>
          <a:xfrm>
            <a:off x="4495800" y="1924050"/>
            <a:ext cx="533400" cy="533400"/>
          </a:xfrm>
          <a:prstGeom prst="ellipse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4680192" y="2105025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221605" y="2121218"/>
            <a:ext cx="106941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引导式设置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58665" y="2696528"/>
            <a:ext cx="217360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首次启动，选择三种模式之一：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58665" y="3125152"/>
            <a:ext cx="77043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🏠 本地模式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702492" y="3323749"/>
            <a:ext cx="137043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自动安装 ~/.hermes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58665" y="3696652"/>
            <a:ext cx="85477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☁️ 远程模式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702492" y="3895249"/>
            <a:ext cx="144875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SSH 隧道连接云 Agent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58665" y="4268152"/>
            <a:ext cx="92378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🔑 提供者配置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702492" y="4466749"/>
            <a:ext cx="16623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OpenAI/Anthropic 等 API</a:t>
            </a:r>
          </a:p>
        </p:txBody>
      </p:sp>
      <p:sp>
        <p:nvSpPr>
          <p:cNvPr id="31" name="Rectangle 31"/>
          <p:cNvSpPr/>
          <p:nvPr/>
        </p:nvSpPr>
        <p:spPr>
          <a:xfrm>
            <a:off x="8096250" y="1714500"/>
            <a:ext cx="3429000" cy="428625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32" name="Rectangle 32"/>
          <p:cNvSpPr/>
          <p:nvPr/>
        </p:nvSpPr>
        <p:spPr>
          <a:xfrm>
            <a:off x="8096250" y="1714500"/>
            <a:ext cx="3429000" cy="3810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33" name="Ellipse 33"/>
          <p:cNvSpPr/>
          <p:nvPr/>
        </p:nvSpPr>
        <p:spPr>
          <a:xfrm>
            <a:off x="8210550" y="1924050"/>
            <a:ext cx="533400" cy="533400"/>
          </a:xfrm>
          <a:prstGeom prst="ellipse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34" name="TextBox 34"/>
          <p:cNvSpPr txBox="1"/>
          <p:nvPr/>
        </p:nvSpPr>
        <p:spPr>
          <a:xfrm>
            <a:off x="8394942" y="2105025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3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936355" y="21212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开始使用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273415" y="2696528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启动后即可：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273415" y="3125152"/>
            <a:ext cx="160620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💬 在聊天界面与 AI 对话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273415" y="3506152"/>
            <a:ext cx="107713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🔧 浏览技能市场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273415" y="3887152"/>
            <a:ext cx="153719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📊 查看推理追踪与用量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273415" y="4268152"/>
            <a:ext cx="107713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🌐 配置消息网关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273415" y="4649152"/>
            <a:ext cx="123048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🎨 编辑角色与记忆</a:t>
            </a:r>
          </a:p>
        </p:txBody>
      </p:sp>
      <p:sp>
        <p:nvSpPr>
          <p:cNvPr id="42" name="Rectangle 42"/>
          <p:cNvSpPr/>
          <p:nvPr/>
        </p:nvSpPr>
        <p:spPr>
          <a:xfrm>
            <a:off x="8096250" y="5048250"/>
            <a:ext cx="34290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3" name="TextBox 43"/>
          <p:cNvSpPr txBox="1"/>
          <p:nvPr/>
        </p:nvSpPr>
        <p:spPr>
          <a:xfrm>
            <a:off x="8274368" y="5276374"/>
            <a:ext cx="122091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22 个斜杠命令可用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274368" y="5514499"/>
            <a:ext cx="132059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输入 /help 查看全部</a:t>
            </a:r>
          </a:p>
        </p:txBody>
      </p:sp>
      <p:sp>
        <p:nvSpPr>
          <p:cNvPr id="45" name="Rectangle 45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6" name="TextBox 46"/>
          <p:cNvSpPr txBox="1"/>
          <p:nvPr/>
        </p:nvSpPr>
        <p:spPr>
          <a:xfrm>
            <a:off x="654368" y="6514624"/>
            <a:ext cx="184746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 Desktop · 快速上手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845983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 竞品对比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646244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💡 核心原则：唯一兼具桌面 GUI + 技能市场 + 消息网关的开源 AI Agent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619250"/>
            <a:ext cx="2667000" cy="40005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664875" y="176307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对比维度</a:t>
            </a:r>
          </a:p>
        </p:txBody>
      </p:sp>
      <p:sp>
        <p:nvSpPr>
          <p:cNvPr id="8" name="Rectangle 8"/>
          <p:cNvSpPr/>
          <p:nvPr/>
        </p:nvSpPr>
        <p:spPr>
          <a:xfrm>
            <a:off x="3333750" y="1619250"/>
            <a:ext cx="2667000" cy="4000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4038013" y="1763078"/>
            <a:ext cx="125847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Hermes Desktop</a:t>
            </a:r>
          </a:p>
        </p:txBody>
      </p:sp>
      <p:sp>
        <p:nvSpPr>
          <p:cNvPr id="10" name="Rectangle 10"/>
          <p:cNvSpPr/>
          <p:nvPr/>
        </p:nvSpPr>
        <p:spPr>
          <a:xfrm>
            <a:off x="6000750" y="1619250"/>
            <a:ext cx="2667000" cy="400050"/>
          </a:xfrm>
          <a:prstGeom prst="rect">
            <a:avLst/>
          </a:prstGeom>
          <a:solidFill>
            <a:srgbClr val="6B7280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6636579" y="1763078"/>
            <a:ext cx="139534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Open Interpreter</a:t>
            </a:r>
          </a:p>
        </p:txBody>
      </p:sp>
      <p:sp>
        <p:nvSpPr>
          <p:cNvPr id="12" name="Rectangle 12"/>
          <p:cNvSpPr/>
          <p:nvPr/>
        </p:nvSpPr>
        <p:spPr>
          <a:xfrm>
            <a:off x="8667750" y="1619250"/>
            <a:ext cx="2857500" cy="400050"/>
          </a:xfrm>
          <a:prstGeom prst="rect">
            <a:avLst/>
          </a:prstGeom>
          <a:solidFill>
            <a:srgbClr val="6B7280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9503493" y="1763078"/>
            <a:ext cx="1186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Claude Desktop</a:t>
            </a:r>
          </a:p>
        </p:txBody>
      </p:sp>
      <p:sp>
        <p:nvSpPr>
          <p:cNvPr id="14" name="Rectangle 14"/>
          <p:cNvSpPr/>
          <p:nvPr/>
        </p:nvSpPr>
        <p:spPr>
          <a:xfrm>
            <a:off x="666750" y="2019300"/>
            <a:ext cx="2667000" cy="400050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1703070" y="217122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界面类型</a:t>
            </a:r>
          </a:p>
        </p:txBody>
      </p:sp>
      <p:sp>
        <p:nvSpPr>
          <p:cNvPr id="16" name="Rectangle 16"/>
          <p:cNvSpPr/>
          <p:nvPr/>
        </p:nvSpPr>
        <p:spPr>
          <a:xfrm>
            <a:off x="3333750" y="2019300"/>
            <a:ext cx="2667000" cy="400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4249031" y="2171224"/>
            <a:ext cx="83643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原生桌面 GUI</a:t>
            </a:r>
          </a:p>
        </p:txBody>
      </p:sp>
      <p:sp>
        <p:nvSpPr>
          <p:cNvPr id="18" name="Rectangle 18"/>
          <p:cNvSpPr/>
          <p:nvPr/>
        </p:nvSpPr>
        <p:spPr>
          <a:xfrm>
            <a:off x="6000750" y="2019300"/>
            <a:ext cx="2667000" cy="400050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7058430" y="2171224"/>
            <a:ext cx="5516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CLI 终端</a:t>
            </a:r>
          </a:p>
        </p:txBody>
      </p:sp>
      <p:sp>
        <p:nvSpPr>
          <p:cNvPr id="20" name="Rectangle 20"/>
          <p:cNvSpPr/>
          <p:nvPr/>
        </p:nvSpPr>
        <p:spPr>
          <a:xfrm>
            <a:off x="8667750" y="2019300"/>
            <a:ext cx="2857500" cy="400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9656921" y="2171224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原生桌面应用</a:t>
            </a:r>
          </a:p>
        </p:txBody>
      </p:sp>
      <p:sp>
        <p:nvSpPr>
          <p:cNvPr id="22" name="Rectangle 22"/>
          <p:cNvSpPr/>
          <p:nvPr/>
        </p:nvSpPr>
        <p:spPr>
          <a:xfrm>
            <a:off x="666750" y="2419350"/>
            <a:ext cx="2667000" cy="400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1703070" y="25712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技能系统</a:t>
            </a:r>
          </a:p>
        </p:txBody>
      </p:sp>
      <p:sp>
        <p:nvSpPr>
          <p:cNvPr id="24" name="Rectangle 24"/>
          <p:cNvSpPr/>
          <p:nvPr/>
        </p:nvSpPr>
        <p:spPr>
          <a:xfrm>
            <a:off x="3333750" y="2419350"/>
            <a:ext cx="2667000" cy="400050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4227671" y="2571274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内置技能市场</a:t>
            </a:r>
          </a:p>
        </p:txBody>
      </p:sp>
      <p:sp>
        <p:nvSpPr>
          <p:cNvPr id="26" name="Rectangle 26"/>
          <p:cNvSpPr/>
          <p:nvPr/>
        </p:nvSpPr>
        <p:spPr>
          <a:xfrm>
            <a:off x="6000750" y="2419350"/>
            <a:ext cx="2667000" cy="400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6851952" y="2571274"/>
            <a:ext cx="96459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Python 运行时</a:t>
            </a:r>
          </a:p>
        </p:txBody>
      </p:sp>
      <p:sp>
        <p:nvSpPr>
          <p:cNvPr id="28" name="Rectangle 28"/>
          <p:cNvSpPr/>
          <p:nvPr/>
        </p:nvSpPr>
        <p:spPr>
          <a:xfrm>
            <a:off x="8667750" y="2419350"/>
            <a:ext cx="2857500" cy="400050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9728121" y="2571274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无技能系统</a:t>
            </a:r>
          </a:p>
        </p:txBody>
      </p:sp>
      <p:sp>
        <p:nvSpPr>
          <p:cNvPr id="30" name="Rectangle 30"/>
          <p:cNvSpPr/>
          <p:nvPr/>
        </p:nvSpPr>
        <p:spPr>
          <a:xfrm>
            <a:off x="666750" y="2819400"/>
            <a:ext cx="2667000" cy="400050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31" name="TextBox 31"/>
          <p:cNvSpPr txBox="1"/>
          <p:nvPr/>
        </p:nvSpPr>
        <p:spPr>
          <a:xfrm>
            <a:off x="1703070" y="297132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消息网关</a:t>
            </a:r>
          </a:p>
        </p:txBody>
      </p:sp>
      <p:sp>
        <p:nvSpPr>
          <p:cNvPr id="32" name="Rectangle 32"/>
          <p:cNvSpPr/>
          <p:nvPr/>
        </p:nvSpPr>
        <p:spPr>
          <a:xfrm>
            <a:off x="3333750" y="2819400"/>
            <a:ext cx="2667000" cy="400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3" name="TextBox 33"/>
          <p:cNvSpPr txBox="1"/>
          <p:nvPr/>
        </p:nvSpPr>
        <p:spPr>
          <a:xfrm>
            <a:off x="4216991" y="2971324"/>
            <a:ext cx="90051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16 个平台集成</a:t>
            </a:r>
          </a:p>
        </p:txBody>
      </p:sp>
      <p:sp>
        <p:nvSpPr>
          <p:cNvPr id="34" name="Rectangle 34"/>
          <p:cNvSpPr/>
          <p:nvPr/>
        </p:nvSpPr>
        <p:spPr>
          <a:xfrm>
            <a:off x="6000750" y="2819400"/>
            <a:ext cx="2667000" cy="400050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35" name="TextBox 35"/>
          <p:cNvSpPr txBox="1"/>
          <p:nvPr/>
        </p:nvSpPr>
        <p:spPr>
          <a:xfrm>
            <a:off x="7108269" y="2971324"/>
            <a:ext cx="45196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不支持</a:t>
            </a:r>
          </a:p>
        </p:txBody>
      </p:sp>
      <p:sp>
        <p:nvSpPr>
          <p:cNvPr id="36" name="Rectangle 36"/>
          <p:cNvSpPr/>
          <p:nvPr/>
        </p:nvSpPr>
        <p:spPr>
          <a:xfrm>
            <a:off x="8667750" y="2819400"/>
            <a:ext cx="2857500" cy="400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7" name="TextBox 37"/>
          <p:cNvSpPr txBox="1"/>
          <p:nvPr/>
        </p:nvSpPr>
        <p:spPr>
          <a:xfrm>
            <a:off x="9870519" y="2971324"/>
            <a:ext cx="45196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不支持</a:t>
            </a:r>
          </a:p>
        </p:txBody>
      </p:sp>
      <p:sp>
        <p:nvSpPr>
          <p:cNvPr id="38" name="Rectangle 38"/>
          <p:cNvSpPr/>
          <p:nvPr/>
        </p:nvSpPr>
        <p:spPr>
          <a:xfrm>
            <a:off x="666750" y="3219450"/>
            <a:ext cx="2667000" cy="400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9" name="TextBox 39"/>
          <p:cNvSpPr txBox="1"/>
          <p:nvPr/>
        </p:nvSpPr>
        <p:spPr>
          <a:xfrm>
            <a:off x="1703070" y="33713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开源协议</a:t>
            </a:r>
          </a:p>
        </p:txBody>
      </p:sp>
      <p:sp>
        <p:nvSpPr>
          <p:cNvPr id="40" name="Rectangle 40"/>
          <p:cNvSpPr/>
          <p:nvPr/>
        </p:nvSpPr>
        <p:spPr>
          <a:xfrm>
            <a:off x="3333750" y="3219450"/>
            <a:ext cx="2667000" cy="400050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41" name="TextBox 41"/>
          <p:cNvSpPr txBox="1"/>
          <p:nvPr/>
        </p:nvSpPr>
        <p:spPr>
          <a:xfrm>
            <a:off x="4540948" y="3371374"/>
            <a:ext cx="25260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MIT</a:t>
            </a:r>
          </a:p>
        </p:txBody>
      </p:sp>
      <p:sp>
        <p:nvSpPr>
          <p:cNvPr id="42" name="Rectangle 42"/>
          <p:cNvSpPr/>
          <p:nvPr/>
        </p:nvSpPr>
        <p:spPr>
          <a:xfrm>
            <a:off x="6000750" y="3219450"/>
            <a:ext cx="2667000" cy="400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3" name="TextBox 43"/>
          <p:cNvSpPr txBox="1"/>
          <p:nvPr/>
        </p:nvSpPr>
        <p:spPr>
          <a:xfrm>
            <a:off x="7008590" y="3371374"/>
            <a:ext cx="65131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AGPL-3.0</a:t>
            </a:r>
          </a:p>
        </p:txBody>
      </p:sp>
      <p:sp>
        <p:nvSpPr>
          <p:cNvPr id="44" name="Rectangle 44"/>
          <p:cNvSpPr/>
          <p:nvPr/>
        </p:nvSpPr>
        <p:spPr>
          <a:xfrm>
            <a:off x="8667750" y="3219450"/>
            <a:ext cx="2857500" cy="400050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45" name="TextBox 45"/>
          <p:cNvSpPr txBox="1"/>
          <p:nvPr/>
        </p:nvSpPr>
        <p:spPr>
          <a:xfrm>
            <a:off x="9941719" y="3371374"/>
            <a:ext cx="30956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闭源</a:t>
            </a:r>
          </a:p>
        </p:txBody>
      </p:sp>
      <p:sp>
        <p:nvSpPr>
          <p:cNvPr id="46" name="Rectangle 46"/>
          <p:cNvSpPr/>
          <p:nvPr/>
        </p:nvSpPr>
        <p:spPr>
          <a:xfrm>
            <a:off x="666750" y="3810000"/>
            <a:ext cx="10858500" cy="2238375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47" name="Imag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0776" y="3905250"/>
            <a:ext cx="4890448" cy="2047875"/>
          </a:xfrm>
          <a:prstGeom prst="rect">
            <a:avLst/>
          </a:prstGeom>
        </p:spPr>
      </p:pic>
      <p:sp>
        <p:nvSpPr>
          <p:cNvPr id="48" name="Rectangle 48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9" name="TextBox 49"/>
          <p:cNvSpPr txBox="1"/>
          <p:nvPr/>
        </p:nvSpPr>
        <p:spPr>
          <a:xfrm>
            <a:off x="654368" y="6514624"/>
            <a:ext cx="184746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 Desktop · 竞品对比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845983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 定价方案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329494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💡 核心原则：MIT 开源免费，可商用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3810000"/>
          </a:xfrm>
          <a:prstGeom prst="roundRect">
            <a:avLst>
              <a:gd name="adj" fmla="val 2000"/>
            </a:avLst>
          </a:prstGeom>
          <a:solidFill>
            <a:srgbClr val="ECFDF5"/>
          </a:solidFill>
          <a:ln w="19050">
            <a:solidFill>
              <a:srgbClr val="A7F3D0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571500"/>
          </a:xfrm>
          <a:prstGeom prst="roundRect">
            <a:avLst>
              <a:gd name="adj" fmla="val 13333"/>
            </a:avLst>
          </a:prstGeom>
          <a:solidFill>
            <a:srgbClr val="059669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2663571" y="1872615"/>
            <a:ext cx="11498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自由开源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76482" y="2423160"/>
            <a:ext cx="524037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70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¥0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54948" y="2870835"/>
            <a:ext cx="196710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MIT 开源协议 · 免费使用</a:t>
            </a:r>
          </a:p>
        </p:txBody>
      </p:sp>
      <p:sp>
        <p:nvSpPr>
          <p:cNvPr id="11" name="Rectangle 11"/>
          <p:cNvSpPr/>
          <p:nvPr/>
        </p:nvSpPr>
        <p:spPr>
          <a:xfrm>
            <a:off x="952500" y="3238500"/>
            <a:ext cx="4572000" cy="9525"/>
          </a:xfrm>
          <a:prstGeom prst="rect">
            <a:avLst/>
          </a:prstGeom>
          <a:solidFill>
            <a:srgbClr val="A7F3D0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939165" y="3458528"/>
            <a:ext cx="169054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✅ 桌面应用本体完全免费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9165" y="3744278"/>
            <a:ext cx="282535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✅ 本地模式（Ollama/LM Studio）零成本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9165" y="4030028"/>
            <a:ext cx="153719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✅ 所有功能无限制使用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9165" y="4315778"/>
            <a:ext cx="107713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✅ 支持商业用途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39165" y="4601528"/>
            <a:ext cx="153719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47857"/>
                </a:solidFill>
                <a:latin typeface="Arial"/>
                <a:ea typeface="Microsoft YaHei"/>
                <a:cs typeface="Arial"/>
              </a:rPr>
              <a:t>✅ 支持二次开发和修改</a:t>
            </a:r>
          </a:p>
        </p:txBody>
      </p:sp>
      <p:sp>
        <p:nvSpPr>
          <p:cNvPr id="17" name="Rectangle 17"/>
          <p:cNvSpPr/>
          <p:nvPr/>
        </p:nvSpPr>
        <p:spPr>
          <a:xfrm>
            <a:off x="6381750" y="1714500"/>
            <a:ext cx="5143500" cy="381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8" name="Rectangle 18"/>
          <p:cNvSpPr/>
          <p:nvPr/>
        </p:nvSpPr>
        <p:spPr>
          <a:xfrm>
            <a:off x="6381750" y="1714500"/>
            <a:ext cx="5143500" cy="571500"/>
          </a:xfrm>
          <a:prstGeom prst="roundRect">
            <a:avLst>
              <a:gd name="adj" fmla="val 13333"/>
            </a:avLst>
          </a:prstGeom>
          <a:solidFill>
            <a:srgbClr val="1F2937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7826502" y="1872615"/>
            <a:ext cx="2253996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使用成本（按需）</a:t>
            </a:r>
          </a:p>
        </p:txBody>
      </p:sp>
      <p:sp>
        <p:nvSpPr>
          <p:cNvPr id="20" name="Rectangle 20"/>
          <p:cNvSpPr/>
          <p:nvPr/>
        </p:nvSpPr>
        <p:spPr>
          <a:xfrm>
            <a:off x="6667500" y="2667000"/>
            <a:ext cx="4572000" cy="476250"/>
          </a:xfrm>
          <a:prstGeom prst="roundRect">
            <a:avLst>
              <a:gd name="adj" fmla="val 12000"/>
            </a:avLst>
          </a:prstGeom>
          <a:solidFill>
            <a:srgbClr val="F9FAFB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6844665" y="2839402"/>
            <a:ext cx="184389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云端 LLM API（按量计费）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319337" y="2839402"/>
            <a:ext cx="6477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按 Token</a:t>
            </a:r>
          </a:p>
        </p:txBody>
      </p:sp>
      <p:sp>
        <p:nvSpPr>
          <p:cNvPr id="23" name="Rectangle 23"/>
          <p:cNvSpPr/>
          <p:nvPr/>
        </p:nvSpPr>
        <p:spPr>
          <a:xfrm>
            <a:off x="6667500" y="3238500"/>
            <a:ext cx="4572000" cy="476250"/>
          </a:xfrm>
          <a:prstGeom prst="roundRect">
            <a:avLst>
              <a:gd name="adj" fmla="val 12000"/>
            </a:avLst>
          </a:prstGeom>
          <a:solidFill>
            <a:srgbClr val="F9FAFB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6844665" y="3410902"/>
            <a:ext cx="17135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远程服务器托管（可选）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33710" y="3410902"/>
            <a:ext cx="33337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自备</a:t>
            </a:r>
          </a:p>
        </p:txBody>
      </p:sp>
      <p:sp>
        <p:nvSpPr>
          <p:cNvPr id="26" name="Rectangle 26"/>
          <p:cNvSpPr/>
          <p:nvPr/>
        </p:nvSpPr>
        <p:spPr>
          <a:xfrm>
            <a:off x="6667500" y="3810000"/>
            <a:ext cx="4572000" cy="476250"/>
          </a:xfrm>
          <a:prstGeom prst="roundRect">
            <a:avLst>
              <a:gd name="adj" fmla="val 12000"/>
            </a:avLst>
          </a:prstGeom>
          <a:solidFill>
            <a:srgbClr val="ECFDF5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6844665" y="3982402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省钱技巧</a:t>
            </a:r>
          </a:p>
        </p:txBody>
      </p:sp>
      <p:sp>
        <p:nvSpPr>
          <p:cNvPr id="28" name="Rectangle 28"/>
          <p:cNvSpPr/>
          <p:nvPr/>
        </p:nvSpPr>
        <p:spPr>
          <a:xfrm>
            <a:off x="6667500" y="4381500"/>
            <a:ext cx="4572000" cy="762000"/>
          </a:xfrm>
          <a:prstGeom prst="roundRect">
            <a:avLst>
              <a:gd name="adj" fmla="val 7500"/>
            </a:avLst>
          </a:prstGeom>
          <a:solidFill>
            <a:srgbClr val="FEF2F2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6844665" y="4553902"/>
            <a:ext cx="165987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💡 搭配 Ollama 本地模型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845618" y="4800124"/>
            <a:ext cx="206818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零 API 成本体验完整 Agent 能力</a:t>
            </a:r>
          </a:p>
        </p:txBody>
      </p:sp>
      <p:sp>
        <p:nvSpPr>
          <p:cNvPr id="31" name="Rectangle 3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2" name="TextBox 32"/>
          <p:cNvSpPr txBox="1"/>
          <p:nvPr/>
        </p:nvSpPr>
        <p:spPr>
          <a:xfrm>
            <a:off x="654368" y="6514624"/>
            <a:ext cx="184746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 Desktop · 定价方案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109891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 总结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45241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💡 三大核心价值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3429000" cy="952500"/>
          </a:xfrm>
          <a:prstGeom prst="rect">
            <a:avLst/>
          </a:prstGeom>
          <a:solidFill>
            <a:srgbClr val="ECFDF5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714500"/>
            <a:ext cx="3429000" cy="38100"/>
          </a:xfrm>
          <a:prstGeom prst="rect">
            <a:avLst/>
          </a:prstGeom>
          <a:solidFill>
            <a:srgbClr val="059669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238518" y="1851660"/>
            <a:ext cx="2854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70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🎯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3285" y="2330768"/>
            <a:ext cx="155593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降低 Agent 门槛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915" y="2934652"/>
            <a:ext cx="140684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从 CLI 到 GUI 的跨越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3915" y="3220402"/>
            <a:ext cx="156786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零代码即可操作 Agent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3915" y="3506152"/>
            <a:ext cx="169054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引导式安装，5 分钟上手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3915" y="3791902"/>
            <a:ext cx="17135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可视化配置，告别命令行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3915" y="407765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适合所有用户群体</a:t>
            </a:r>
          </a:p>
        </p:txBody>
      </p:sp>
      <p:sp>
        <p:nvSpPr>
          <p:cNvPr id="16" name="Rectangle 16"/>
          <p:cNvSpPr/>
          <p:nvPr/>
        </p:nvSpPr>
        <p:spPr>
          <a:xfrm>
            <a:off x="4381500" y="171450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7" name="Rectangle 17"/>
          <p:cNvSpPr/>
          <p:nvPr/>
        </p:nvSpPr>
        <p:spPr>
          <a:xfrm>
            <a:off x="4381500" y="1714500"/>
            <a:ext cx="3429000" cy="952500"/>
          </a:xfrm>
          <a:prstGeom prst="rect">
            <a:avLst/>
          </a:prstGeom>
          <a:solidFill>
            <a:srgbClr val="E0F2FE"/>
          </a:solidFill>
          <a:ln>
            <a:noFill/>
          </a:ln>
        </p:spPr>
      </p:sp>
      <p:sp>
        <p:nvSpPr>
          <p:cNvPr id="18" name="Rectangle 18"/>
          <p:cNvSpPr/>
          <p:nvPr/>
        </p:nvSpPr>
        <p:spPr>
          <a:xfrm>
            <a:off x="4381500" y="1714500"/>
            <a:ext cx="34290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5953268" y="1851660"/>
            <a:ext cx="2854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700" dirty="0">
                <a:solidFill>
                  <a:srgbClr val="0284C7"/>
                </a:solidFill>
                <a:latin typeface="Arial"/>
                <a:ea typeface="Microsoft YaHei"/>
                <a:cs typeface="Arial"/>
              </a:rPr>
              <a:t>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318035" y="2330768"/>
            <a:ext cx="155593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0284C7"/>
                </a:solidFill>
                <a:latin typeface="Arial"/>
                <a:ea typeface="Microsoft YaHei"/>
                <a:cs typeface="Arial"/>
              </a:rPr>
              <a:t>扩展 Agent 渠道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58665" y="2934652"/>
            <a:ext cx="12764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16 个消息平台集成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58665" y="3220402"/>
            <a:ext cx="124582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SSE 实时流式响应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58665" y="3506152"/>
            <a:ext cx="12764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本地 + 远程双模式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58665" y="37919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技能市场丰富生态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558665" y="4077652"/>
            <a:ext cx="110780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Agent 无处不在</a:t>
            </a:r>
          </a:p>
        </p:txBody>
      </p:sp>
      <p:sp>
        <p:nvSpPr>
          <p:cNvPr id="26" name="Rectangle 26"/>
          <p:cNvSpPr/>
          <p:nvPr/>
        </p:nvSpPr>
        <p:spPr>
          <a:xfrm>
            <a:off x="8096250" y="171450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27" name="Rectangle 27"/>
          <p:cNvSpPr/>
          <p:nvPr/>
        </p:nvSpPr>
        <p:spPr>
          <a:xfrm>
            <a:off x="8096250" y="1714500"/>
            <a:ext cx="3429000" cy="952500"/>
          </a:xfrm>
          <a:prstGeom prst="rect">
            <a:avLst/>
          </a:prstGeom>
          <a:solidFill>
            <a:srgbClr val="FEF3C7"/>
          </a:solidFill>
          <a:ln>
            <a:noFill/>
          </a:ln>
        </p:spPr>
      </p:sp>
      <p:sp>
        <p:nvSpPr>
          <p:cNvPr id="28" name="Rectangle 28"/>
          <p:cNvSpPr/>
          <p:nvPr/>
        </p:nvSpPr>
        <p:spPr>
          <a:xfrm>
            <a:off x="8096250" y="1714500"/>
            <a:ext cx="342900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9668018" y="1851660"/>
            <a:ext cx="2854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700" dirty="0">
                <a:solidFill>
                  <a:srgbClr val="D97706"/>
                </a:solidFill>
                <a:latin typeface="Arial"/>
                <a:ea typeface="Microsoft YaHei"/>
                <a:cs typeface="Arial"/>
              </a:rPr>
              <a:t>🔍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72527" y="23307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D97706"/>
                </a:solidFill>
                <a:latin typeface="Arial"/>
                <a:ea typeface="Microsoft YaHei"/>
                <a:cs typeface="Arial"/>
              </a:rPr>
              <a:t>可视化全生态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273415" y="293465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推理过程可视化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273415" y="3220402"/>
            <a:ext cx="14145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Token 用量实时追踪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273415" y="3506152"/>
            <a:ext cx="14068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预算监控与分析报告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273415" y="3791902"/>
            <a:ext cx="149118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角色/记忆可视化编辑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273415" y="4077652"/>
            <a:ext cx="131483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3D 沉浸式办公界面</a:t>
            </a:r>
          </a:p>
        </p:txBody>
      </p:sp>
      <p:sp>
        <p:nvSpPr>
          <p:cNvPr id="36" name="Rectangle 36"/>
          <p:cNvSpPr/>
          <p:nvPr/>
        </p:nvSpPr>
        <p:spPr>
          <a:xfrm>
            <a:off x="666750" y="5238750"/>
            <a:ext cx="10858500" cy="7620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37" name="TextBox 37"/>
          <p:cNvSpPr txBox="1"/>
          <p:nvPr/>
        </p:nvSpPr>
        <p:spPr>
          <a:xfrm>
            <a:off x="4691027" y="5457825"/>
            <a:ext cx="280994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推荐指数：⭐⭐⭐⭐⭐ 满分推荐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579811" y="5744528"/>
            <a:ext cx="303237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适合 AI 爱好者、开发者、创业者、AI 研究者</a:t>
            </a:r>
          </a:p>
        </p:txBody>
      </p:sp>
      <p:sp>
        <p:nvSpPr>
          <p:cNvPr id="39" name="Rectangle 39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0" name="TextBox 40"/>
          <p:cNvSpPr txBox="1"/>
          <p:nvPr/>
        </p:nvSpPr>
        <p:spPr>
          <a:xfrm>
            <a:off x="654368" y="6514624"/>
            <a:ext cx="156267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 Desktop · 总结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pic>
        <p:nvPicPr>
          <p:cNvPr id="3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45000">
                <a:srgbClr val="FFFFFF">
                  <a:alpha val="70000"/>
                </a:srgbClr>
              </a:gs>
              <a:gs pos="100000">
                <a:srgbClr val="FFFFFF">
                  <a:alpha val="1000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Rectangle 5"/>
          <p:cNvSpPr/>
          <p:nvPr/>
        </p:nvSpPr>
        <p:spPr>
          <a:xfrm>
            <a:off x="762000" y="571500"/>
            <a:ext cx="106680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3169709" y="1755458"/>
            <a:ext cx="5852581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1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立即体验 Hermes Desktop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84596" y="2505075"/>
            <a:ext cx="342280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9.6k Stars · MIT 开源 · 免费使用</a:t>
            </a:r>
          </a:p>
        </p:txBody>
      </p:sp>
      <p:sp>
        <p:nvSpPr>
          <p:cNvPr id="8" name="Rectangle 8"/>
          <p:cNvSpPr/>
          <p:nvPr/>
        </p:nvSpPr>
        <p:spPr>
          <a:xfrm>
            <a:off x="4191000" y="3238500"/>
            <a:ext cx="3810000" cy="5334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5198995" y="3435668"/>
            <a:ext cx="179401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访问 GitHub 仓库 →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25327" y="4061460"/>
            <a:ext cx="314134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github.com/fathah/hermes-desktop</a:t>
            </a:r>
          </a:p>
        </p:txBody>
      </p:sp>
      <p:sp>
        <p:nvSpPr>
          <p:cNvPr id="11" name="Rectangle 11"/>
          <p:cNvSpPr/>
          <p:nvPr/>
        </p:nvSpPr>
        <p:spPr>
          <a:xfrm>
            <a:off x="6096000" y="4572000"/>
            <a:ext cx="19050" cy="7620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2" name="Rectangle 12"/>
          <p:cNvSpPr/>
          <p:nvPr/>
        </p:nvSpPr>
        <p:spPr>
          <a:xfrm>
            <a:off x="4191000" y="4953000"/>
            <a:ext cx="3810000" cy="533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4FD1C5"/>
            </a:solidFill>
          </a:ln>
        </p:spPr>
      </p:sp>
      <p:sp>
        <p:nvSpPr>
          <p:cNvPr id="13" name="TextBox 13"/>
          <p:cNvSpPr txBox="1"/>
          <p:nvPr/>
        </p:nvSpPr>
        <p:spPr>
          <a:xfrm>
            <a:off x="5576817" y="5150168"/>
            <a:ext cx="103836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访问官网 →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80229" y="5585460"/>
            <a:ext cx="2431542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hermes-ai.net/zh/desktop/</a:t>
            </a:r>
          </a:p>
        </p:txBody>
      </p:sp>
      <p:sp>
        <p:nvSpPr>
          <p:cNvPr id="15" name="Rectangle 15"/>
          <p:cNvSpPr/>
          <p:nvPr/>
        </p:nvSpPr>
        <p:spPr>
          <a:xfrm>
            <a:off x="762000" y="6191250"/>
            <a:ext cx="106680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940118" y="6466999"/>
            <a:ext cx="302937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数据截至 2026 年 6 月 · 最新信息请以官网为准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