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svg" ContentType="image/svg+xml"/>
  <Default Extension="webp" ContentType="image/webp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大家好，今天给大家介绍一个非常好用的工具——baoyu-comic。</a:t>
            </a:r>
          </a:p>
          <a:p>
            <a:r>
              <a:rPr lang="zh-CN" dirty="0"/>
              <a:t>它是一个AI驱动的教育知识漫画生成器，</a:t>
            </a:r>
          </a:p>
          <a:p>
            <a:r>
              <a:rPr lang="zh-CN" dirty="0"/>
              <a:t>采用的是APACHE开源协议。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简单来说，baoyu-comic 是 JimLiu 开发的知识漫画创作工具，作为 baoyu-skills 生态（⭐ 6,823）的核心组件，专为教育和...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它的核心功能包括：</a:t>
            </a:r>
          </a:p>
          <a:p>
            <a:r>
              <a:rPr lang="zh-CN" dirty="0"/>
              <a:t>### 安装；</a:t>
            </a:r>
          </a:p>
          <a:p>
            <a:r>
              <a:rPr lang="zh-CN" dirty="0"/>
              <a:t>### 使用示例：生成教育漫画；</a:t>
            </a:r>
          </a:p>
          <a:p>
            <a:r>
              <a:rPr lang="zh-CN" dirty="0"/>
              <a:t>### 自定义风格和语调；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具体来说，它有几个典型的应用场景：</a:t>
            </a:r>
          </a:p>
          <a:p>
            <a:r>
              <a:rPr lang="zh-CN" dirty="0"/>
              <a:t>第一，场景一：标准分镜布局（Standard Layout）。</a:t>
            </a:r>
          </a:p>
          <a:p>
            <a:r>
              <a:rPr lang="zh-CN" dirty="0"/>
              <a:t>经典多格漫画布局，适合叙事流畅的知识科普。画面按时间/逻辑顺序排列，节奏自然。这是 baoyu-comic 默认的分镜...</a:t>
            </a:r>
          </a:p>
          <a:p>
            <a:r>
              <a:rPr lang="zh-CN" dirty="0"/>
              <a:t>第一，场景二：宽银幕布局（Cinematic Layout）。</a:t>
            </a:r>
          </a:p>
          <a:p>
            <a:r>
              <a:rPr lang="zh-CN" dirty="0"/>
              <a:t>宽画幅电影感布局，适合宏大叙事或传记漫画。画面更开阔，视觉冲击力更强，适合展示环境氛围和人物情感。</a:t>
            </a:r>
          </a:p>
          <a:p>
            <a:r>
              <a:rPr lang="zh-CN" dirty="0"/>
              <a:t>第一，场景三：密集信息布局（Dense Layout）。</a:t>
            </a:r>
          </a:p>
          <a:p>
            <a:r>
              <a:rPr lang="zh-CN" dirty="0"/>
              <a:t>信息密集型布局，在有限空间内容纳更多面板，适合展示操作步骤、对比说明等需要大量信息呈现的内容。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上手也非常简单，只需要三个步骤：安装部署、配置参数、然后启动运行就可以了。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跟同类工具相比，baoyu-comic最大的优势就是开源免费，功能全面，社区也非常活跃。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定价方面，完全是免费开源的，你可以放心使用。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总结一下，baoyu-comic是一个值得尝试的工具。</a:t>
            </a:r>
          </a:p>
          <a:p>
            <a:r>
              <a:rPr lang="zh-CN" dirty="0"/>
              <a:t>感兴趣的可以去GitHub搜索github.com/JimLiu/baoyu-skills查看详情。</a:t>
            </a:r>
          </a:p>
          <a:p>
            <a:r>
              <a:rPr lang="zh-CN" dirty="0"/>
              <a:t>感谢观看，我们下次再见！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baoyu-comic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baoyu-comic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9d3fe05ac0b994a0.sv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40e06d433f61d81e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97685f3c285fdcc5.webp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2efcb1b836623a26.webp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657ae26a6aa37c6a.webp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ffdf4ca53cda2950.webp"/>
  <Relationship Id="rId3" Type="http://schemas.openxmlformats.org/officeDocument/2006/relationships/image" Target="../media/image_c27a59d7511dc448.png"/>
  <Relationship Id="rId4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7a63c94f701c0407.pn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9d3fe05ac0b994a0.svg"/>
  <Relationship Id="rId3" Type="http://schemas.openxmlformats.org/officeDocument/2006/relationships/notesSlide" Target="../notesSlides/notesSlide1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pic>
        <p:nvPicPr>
          <p:cNvPr id="3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0" y="0"/>
            <a:ext cx="8858250" cy="6858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45000">
                <a:srgbClr val="FFFFFF">
                  <a:alpha val="80000"/>
                </a:srgbClr>
              </a:gs>
              <a:gs pos="100000">
                <a:srgbClr val="FFFFFF">
                  <a:alpha val="20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762000" y="571500"/>
            <a:ext cx="106680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06780" y="1706880"/>
            <a:ext cx="3403854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6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baoyu-comic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640" y="2567940"/>
            <a:ext cx="3592763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AI驱动的教育知识漫画生成器</a:t>
            </a:r>
          </a:p>
        </p:txBody>
      </p:sp>
      <p:sp>
        <p:nvSpPr>
          <p:cNvPr id="8" name="Rectangle 8"/>
          <p:cNvSpPr/>
          <p:nvPr/>
        </p:nvSpPr>
        <p:spPr>
          <a:xfrm>
            <a:off x="952500" y="3238500"/>
            <a:ext cx="1905000" cy="457200"/>
          </a:xfrm>
          <a:prstGeom prst="roundRect">
            <a:avLst>
              <a:gd name="adj" fmla="val 16667"/>
            </a:avLst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057846" y="3381375"/>
            <a:ext cx="1694307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APACHE License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7260" y="4061460"/>
            <a:ext cx="800481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5 种画风 × 7 种语调 × 6 种分镜布局，将知识内容一键转化为专业漫画。来自 baoyu-skills 生态（⭐...</a:t>
            </a:r>
          </a:p>
        </p:txBody>
      </p:sp>
      <p:sp>
        <p:nvSpPr>
          <p:cNvPr id="11" name="Rectangle 11"/>
          <p:cNvSpPr/>
          <p:nvPr/>
        </p:nvSpPr>
        <p:spPr>
          <a:xfrm>
            <a:off x="762000" y="6191250"/>
            <a:ext cx="10668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940118" y="6466999"/>
            <a:ext cx="221770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github.com/JimLiu/baoyu-skills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385183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什么是 baoyu-comic？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266286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核心原则：baoyu-comic 是 **JimLiu** 开发的**知识漫画创作工具**，作为 baoyu-skills 生态（⭐ 6,823）的核心组件，专为教育和...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666875"/>
            <a:ext cx="342900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66687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9635" y="1965960"/>
            <a:ext cx="75737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安装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1540" y="222027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高效智能</a:t>
            </a:r>
          </a:p>
        </p:txBody>
      </p:sp>
      <p:sp>
        <p:nvSpPr>
          <p:cNvPr id="10" name="Rectangle 10"/>
          <p:cNvSpPr/>
          <p:nvPr/>
        </p:nvSpPr>
        <p:spPr>
          <a:xfrm>
            <a:off x="4286250" y="1666875"/>
            <a:ext cx="342900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1" name="Rectangle 11"/>
          <p:cNvSpPr/>
          <p:nvPr/>
        </p:nvSpPr>
        <p:spPr>
          <a:xfrm>
            <a:off x="4286250" y="166687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4509135" y="1965960"/>
            <a:ext cx="241357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使用示例：生成教育漫画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11040" y="222027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高效智能</a:t>
            </a:r>
          </a:p>
        </p:txBody>
      </p:sp>
      <p:sp>
        <p:nvSpPr>
          <p:cNvPr id="14" name="Rectangle 14"/>
          <p:cNvSpPr/>
          <p:nvPr/>
        </p:nvSpPr>
        <p:spPr>
          <a:xfrm>
            <a:off x="7905750" y="1666875"/>
            <a:ext cx="361950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5" name="Rectangle 15"/>
          <p:cNvSpPr/>
          <p:nvPr/>
        </p:nvSpPr>
        <p:spPr>
          <a:xfrm>
            <a:off x="7905750" y="1666875"/>
            <a:ext cx="36195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128635" y="1965960"/>
            <a:ext cx="1861509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自定义风格和语调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130540" y="222027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高效智能</a:t>
            </a:r>
          </a:p>
        </p:txBody>
      </p:sp>
      <p:sp>
        <p:nvSpPr>
          <p:cNvPr id="18" name="Rectangle 18"/>
          <p:cNvSpPr/>
          <p:nvPr/>
        </p:nvSpPr>
        <p:spPr>
          <a:xfrm>
            <a:off x="666750" y="2952750"/>
            <a:ext cx="10858500" cy="295275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9" name="TextBox 19"/>
          <p:cNvSpPr txBox="1"/>
          <p:nvPr/>
        </p:nvSpPr>
        <p:spPr>
          <a:xfrm>
            <a:off x="794385" y="3108960"/>
            <a:ext cx="766572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功能对比</a:t>
            </a:r>
          </a:p>
        </p:txBody>
      </p:sp>
      <p:pic>
        <p:nvPicPr>
          <p:cNvPr id="20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675" y="3333750"/>
            <a:ext cx="8510649" cy="2457450"/>
          </a:xfrm>
          <a:prstGeom prst="rect">
            <a:avLst/>
          </a:prstGeom>
        </p:spPr>
      </p:pic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161251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核心功能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7421880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场景一：标准分镜布局（Standard Layout）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220741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核心原则：经典多格漫画布局，适合叙事流畅的知识科普。画面按时间/逻辑顺序排列，节奏自然。这是 baoyu-comic 默认的分镜...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579179" y="17945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传统方式的局限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212" y="2402681"/>
            <a:ext cx="167163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学校课堂教学辅助材料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212" y="2736056"/>
            <a:ext cx="176200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科普公众号/视频号内容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8212" y="3069431"/>
            <a:ext cx="150733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企业培训教材可视化</a:t>
            </a:r>
          </a:p>
        </p:txBody>
      </p:sp>
      <p:sp>
        <p:nvSpPr>
          <p:cNvPr id="13" name="Rectangle 13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39165" y="4268152"/>
            <a:ext cx="11538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效率低，体验差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596" y="1790700"/>
            <a:ext cx="2019808" cy="2705100"/>
          </a:xfrm>
          <a:prstGeom prst="rect">
            <a:avLst/>
          </a:prstGeom>
        </p:spPr>
      </p:pic>
      <p:sp>
        <p:nvSpPr>
          <p:cNvPr id="17" name="Rectangle 17"/>
          <p:cNvSpPr/>
          <p:nvPr/>
        </p:nvSpPr>
        <p:spPr>
          <a:xfrm>
            <a:off x="666750" y="4810125"/>
            <a:ext cx="10858500" cy="1333500"/>
          </a:xfrm>
          <a:prstGeom prst="roundRect">
            <a:avLst>
              <a:gd name="adj" fmla="val 4286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935355" y="5045392"/>
            <a:ext cx="1309762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baoyu-comic 解法：经典多格漫画布局，适合叙事流畅的知识科普。画面按时间/逻辑顺序排列，节奏自然。这是 baoyu-comic 默认的分镜...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212" y="5355431"/>
            <a:ext cx="176200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科普公众号/视频号内容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212" y="5622131"/>
            <a:ext cx="150733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企业培训教材可视化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389089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场景一：标准分镜布局（Standard Layout）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7145846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场景二：宽银幕布局（Cinematic Layout）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121368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核心原则：宽画幅电影感布局，适合宏大叙事或传记漫画。画面更开阔，视觉冲击力更强，适合展示环境氛围和人物情感。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579179" y="17945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传统方式的局限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212" y="2402681"/>
            <a:ext cx="134302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名人传记内容创作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212" y="2736056"/>
            <a:ext cx="134302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企业文化故事展示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8212" y="3069431"/>
            <a:ext cx="134302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历史人物教学课件</a:t>
            </a:r>
          </a:p>
        </p:txBody>
      </p:sp>
      <p:sp>
        <p:nvSpPr>
          <p:cNvPr id="13" name="Rectangle 13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39165" y="4268152"/>
            <a:ext cx="11538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效率低，体验差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596" y="1790700"/>
            <a:ext cx="2019808" cy="2705100"/>
          </a:xfrm>
          <a:prstGeom prst="rect">
            <a:avLst/>
          </a:prstGeom>
        </p:spPr>
      </p:pic>
      <p:sp>
        <p:nvSpPr>
          <p:cNvPr id="17" name="Rectangle 17"/>
          <p:cNvSpPr/>
          <p:nvPr/>
        </p:nvSpPr>
        <p:spPr>
          <a:xfrm>
            <a:off x="666750" y="4810125"/>
            <a:ext cx="10858500" cy="1333500"/>
          </a:xfrm>
          <a:prstGeom prst="roundRect">
            <a:avLst>
              <a:gd name="adj" fmla="val 4286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935355" y="5045392"/>
            <a:ext cx="1210389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baoyu-comic 解法：宽画幅电影感布局，适合宏大叙事或传记漫画。画面更开阔，视觉冲击力更强，适合展示环境氛围和人物情感。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212" y="5355431"/>
            <a:ext cx="134302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企业文化故事展示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212" y="5622131"/>
            <a:ext cx="134302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历史人物教学课件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378409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场景二：宽银幕布局（Cinematic Layout）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681460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场景三：密集信息布局（Dense Layout）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079963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核心原则：信息密集型布局，在有限空间内容纳更多面板，适合展示操作步骤、对比说明等需要大量信息呈现的内容。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579179" y="17945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传统方式的局限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212" y="2402681"/>
            <a:ext cx="101441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产品使用指南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212" y="2736056"/>
            <a:ext cx="101441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软件操作教程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8212" y="3069431"/>
            <a:ext cx="124444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DIY手工制作指南</a:t>
            </a:r>
          </a:p>
        </p:txBody>
      </p:sp>
      <p:sp>
        <p:nvSpPr>
          <p:cNvPr id="13" name="Rectangle 13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39165" y="4268152"/>
            <a:ext cx="11538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效率低，体验差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596" y="1790700"/>
            <a:ext cx="2019808" cy="2705100"/>
          </a:xfrm>
          <a:prstGeom prst="rect">
            <a:avLst/>
          </a:prstGeom>
        </p:spPr>
      </p:pic>
      <p:sp>
        <p:nvSpPr>
          <p:cNvPr id="17" name="Rectangle 17"/>
          <p:cNvSpPr/>
          <p:nvPr/>
        </p:nvSpPr>
        <p:spPr>
          <a:xfrm>
            <a:off x="666750" y="4810125"/>
            <a:ext cx="10858500" cy="1333500"/>
          </a:xfrm>
          <a:prstGeom prst="roundRect">
            <a:avLst>
              <a:gd name="adj" fmla="val 4286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935355" y="5045392"/>
            <a:ext cx="1168984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baoyu-comic 解法：信息密集型布局，在有限空间内容纳更多面板，适合展示操作步骤、对比说明等需要大量信息呈现的内容。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212" y="5355431"/>
            <a:ext cx="101441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软件操作教程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212" y="5622131"/>
            <a:ext cx="124444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DIY手工制作指南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365593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场景三：密集信息布局（Dense Layout）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53314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快速上手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快速部署流程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62125"/>
            <a:ext cx="3429000" cy="4000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6212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1066800" y="2019300"/>
            <a:ext cx="533400" cy="533400"/>
          </a:xfrm>
          <a:prstGeom prst="ellipse">
            <a:avLst/>
          </a:prstGeom>
          <a:solidFill>
            <a:srgbClr val="4FD1C5">
              <a:alpha val="15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274590" y="2184082"/>
            <a:ext cx="117819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97355" y="2216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安装部署</a:t>
            </a:r>
          </a:p>
        </p:txBody>
      </p:sp>
      <p:sp>
        <p:nvSpPr>
          <p:cNvPr id="11" name="Rectangle 11"/>
          <p:cNvSpPr/>
          <p:nvPr/>
        </p:nvSpPr>
        <p:spPr>
          <a:xfrm>
            <a:off x="904875" y="4000500"/>
            <a:ext cx="295275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892492" y="4180999"/>
            <a:ext cx="171432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# 通过 LobeHub 市场安装</a:t>
            </a:r>
          </a:p>
        </p:txBody>
      </p:sp>
      <p:sp>
        <p:nvSpPr>
          <p:cNvPr id="13" name="Rectangle 13"/>
          <p:cNvSpPr/>
          <p:nvPr/>
        </p:nvSpPr>
        <p:spPr>
          <a:xfrm>
            <a:off x="4286250" y="1762125"/>
            <a:ext cx="3429000" cy="4000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4" name="Rectangle 14"/>
          <p:cNvSpPr/>
          <p:nvPr/>
        </p:nvSpPr>
        <p:spPr>
          <a:xfrm>
            <a:off x="4286250" y="176212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5" name="Ellipse 15"/>
          <p:cNvSpPr/>
          <p:nvPr/>
        </p:nvSpPr>
        <p:spPr>
          <a:xfrm>
            <a:off x="4686300" y="2019300"/>
            <a:ext cx="533400" cy="533400"/>
          </a:xfrm>
          <a:prstGeom prst="ellipse">
            <a:avLst/>
          </a:prstGeom>
          <a:solidFill>
            <a:srgbClr val="4FD1C5">
              <a:alpha val="15000"/>
            </a:srgbClr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4862461" y="218408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16855" y="2216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配置参数</a:t>
            </a:r>
          </a:p>
        </p:txBody>
      </p:sp>
      <p:sp>
        <p:nvSpPr>
          <p:cNvPr id="18" name="Rectangle 18"/>
          <p:cNvSpPr/>
          <p:nvPr/>
        </p:nvSpPr>
        <p:spPr>
          <a:xfrm>
            <a:off x="4524375" y="4000500"/>
            <a:ext cx="295275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4511992" y="4180999"/>
            <a:ext cx="209559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# 创建关于光合作用的教学漫画</a:t>
            </a:r>
          </a:p>
        </p:txBody>
      </p:sp>
      <p:sp>
        <p:nvSpPr>
          <p:cNvPr id="20" name="Rectangle 20"/>
          <p:cNvSpPr/>
          <p:nvPr/>
        </p:nvSpPr>
        <p:spPr>
          <a:xfrm>
            <a:off x="7905750" y="1762125"/>
            <a:ext cx="3619500" cy="40005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21" name="Rectangle 21"/>
          <p:cNvSpPr/>
          <p:nvPr/>
        </p:nvSpPr>
        <p:spPr>
          <a:xfrm>
            <a:off x="7905750" y="1762125"/>
            <a:ext cx="36195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22" name="Ellipse 22"/>
          <p:cNvSpPr/>
          <p:nvPr/>
        </p:nvSpPr>
        <p:spPr>
          <a:xfrm>
            <a:off x="8305800" y="2019300"/>
            <a:ext cx="533400" cy="533400"/>
          </a:xfrm>
          <a:prstGeom prst="ellipse">
            <a:avLst/>
          </a:prstGeom>
          <a:solidFill>
            <a:srgbClr val="4FD1C5">
              <a:alpha val="15000"/>
            </a:srgbClr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8481961" y="218408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936355" y="2216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启动运行</a:t>
            </a:r>
          </a:p>
        </p:txBody>
      </p:sp>
      <p:sp>
        <p:nvSpPr>
          <p:cNvPr id="25" name="Rectangle 25"/>
          <p:cNvSpPr/>
          <p:nvPr/>
        </p:nvSpPr>
        <p:spPr>
          <a:xfrm>
            <a:off x="8143875" y="4000500"/>
            <a:ext cx="314325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8131492" y="4180999"/>
            <a:ext cx="181898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# 中国水墨风格 + 温馨语调</a:t>
            </a:r>
          </a:p>
        </p:txBody>
      </p:sp>
      <p:sp>
        <p:nvSpPr>
          <p:cNvPr id="27" name="Rectangle 27"/>
          <p:cNvSpPr/>
          <p:nvPr/>
        </p:nvSpPr>
        <p:spPr>
          <a:xfrm>
            <a:off x="666750" y="5857875"/>
            <a:ext cx="5334000" cy="33337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28" name="Imag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626" y="5886450"/>
            <a:ext cx="206248" cy="276225"/>
          </a:xfrm>
          <a:prstGeom prst="rect">
            <a:avLst/>
          </a:prstGeom>
        </p:spPr>
      </p:pic>
      <p:sp>
        <p:nvSpPr>
          <p:cNvPr id="29" name="Rectangle 29"/>
          <p:cNvSpPr/>
          <p:nvPr/>
        </p:nvSpPr>
        <p:spPr>
          <a:xfrm>
            <a:off x="6191250" y="5857875"/>
            <a:ext cx="5334000" cy="33337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30" name="Imag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717" y="5886450"/>
            <a:ext cx="491067" cy="276225"/>
          </a:xfrm>
          <a:prstGeom prst="rect">
            <a:avLst/>
          </a:prstGeom>
        </p:spPr>
      </p:pic>
      <p:sp>
        <p:nvSpPr>
          <p:cNvPr id="31" name="Rectangle 3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2" name="TextBox 32"/>
          <p:cNvSpPr txBox="1"/>
          <p:nvPr/>
        </p:nvSpPr>
        <p:spPr>
          <a:xfrm>
            <a:off x="654368" y="6514624"/>
            <a:ext cx="161251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快速上手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901190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与竞品对比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450604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关键优势：开源生态 + APACHE协议 + 多模型支持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666875"/>
            <a:ext cx="10858500" cy="400050"/>
          </a:xfrm>
          <a:prstGeom prst="roundRect">
            <a:avLst>
              <a:gd name="adj" fmla="val 9524"/>
            </a:avLst>
          </a:prstGeom>
          <a:solidFill>
            <a:srgbClr val="4FD1C5">
              <a:alpha val="10000"/>
            </a:srgbClr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129665" y="18202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对比维度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10915" y="1820228"/>
            <a:ext cx="99279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baoyu-comic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77915" y="1820228"/>
            <a:ext cx="43727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竞品A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44915" y="1820228"/>
            <a:ext cx="43727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竞品B</a:t>
            </a:r>
          </a:p>
        </p:txBody>
      </p:sp>
      <p:sp>
        <p:nvSpPr>
          <p:cNvPr id="11" name="Rectangle 11"/>
          <p:cNvSpPr/>
          <p:nvPr/>
        </p:nvSpPr>
        <p:spPr>
          <a:xfrm>
            <a:off x="666750" y="225742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1130618" y="24188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开源协议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11868" y="2418874"/>
            <a:ext cx="116110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APACHE 完全开源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78868" y="24188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部分闭源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45868" y="24188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完全闭源</a:t>
            </a:r>
          </a:p>
        </p:txBody>
      </p:sp>
      <p:sp>
        <p:nvSpPr>
          <p:cNvPr id="16" name="Rectangle 16"/>
          <p:cNvSpPr/>
          <p:nvPr/>
        </p:nvSpPr>
        <p:spPr>
          <a:xfrm>
            <a:off x="666750" y="265747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1130618" y="281892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功能完整性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11868" y="2818924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全面覆盖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178868" y="28189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功能有限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45868" y="281892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需付费解锁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305752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1130618" y="321897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社区活跃度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11868" y="3218974"/>
            <a:ext cx="43594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Stars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78868" y="32189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社区较小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45868" y="3218974"/>
            <a:ext cx="45196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无社区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66750" y="345757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1130618" y="36190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部署难度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11868" y="3619024"/>
            <a:ext cx="116110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Docker 一键部署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178868" y="36190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配置复杂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45868" y="3619024"/>
            <a:ext cx="6655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SaaS 依赖</a:t>
            </a:r>
          </a:p>
        </p:txBody>
      </p:sp>
      <p:sp>
        <p:nvSpPr>
          <p:cNvPr id="31" name="Rectangle 31"/>
          <p:cNvSpPr/>
          <p:nvPr/>
        </p:nvSpPr>
        <p:spPr>
          <a:xfrm>
            <a:off x="666750" y="3810000"/>
            <a:ext cx="10858500" cy="22860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32" name="Imag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88" y="3905250"/>
            <a:ext cx="5869823" cy="2076450"/>
          </a:xfrm>
          <a:prstGeom prst="rect">
            <a:avLst/>
          </a:prstGeom>
        </p:spPr>
      </p:pic>
      <p:sp>
        <p:nvSpPr>
          <p:cNvPr id="33" name="Rectangle 33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654368" y="6514624"/>
            <a:ext cx="161251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竞品对比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53314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定价方案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213560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完全免费 - 开源可商用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2000250"/>
            <a:ext cx="5143500" cy="3810000"/>
          </a:xfrm>
          <a:prstGeom prst="roundRect">
            <a:avLst>
              <a:gd name="adj" fmla="val 2500"/>
            </a:avLst>
          </a:prstGeom>
          <a:solidFill>
            <a:srgbClr val="ECFDF5"/>
          </a:solidFill>
          <a:ln w="19050">
            <a:solidFill>
              <a:srgbClr val="4FD1C5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2000250"/>
            <a:ext cx="5143500" cy="400050"/>
          </a:xfrm>
          <a:prstGeom prst="roundRect">
            <a:avLst>
              <a:gd name="adj" fmla="val 2381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2314575"/>
            <a:ext cx="5143500" cy="85725"/>
          </a:xfrm>
          <a:prstGeom prst="rect">
            <a:avLst/>
          </a:prstGeom>
          <a:solidFill>
            <a:srgbClr val="ECFDF5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874407" y="2114550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免费版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89142" y="2611755"/>
            <a:ext cx="698716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60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$0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18460" y="326802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永久免费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9665" y="3744278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全部核心功能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9665" y="4030028"/>
            <a:ext cx="7934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完整源代码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9665" y="4315778"/>
            <a:ext cx="12994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APACHE协议可商用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2000250"/>
            <a:ext cx="5143500" cy="38100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6" name="Rectangle 16"/>
          <p:cNvSpPr/>
          <p:nvPr/>
        </p:nvSpPr>
        <p:spPr>
          <a:xfrm>
            <a:off x="6381750" y="2000250"/>
            <a:ext cx="5143500" cy="400050"/>
          </a:xfrm>
          <a:prstGeom prst="roundRect">
            <a:avLst>
              <a:gd name="adj" fmla="val 23810"/>
            </a:avLst>
          </a:prstGeom>
          <a:solidFill>
            <a:srgbClr val="6B7280"/>
          </a:solidFill>
          <a:ln>
            <a:noFill/>
          </a:ln>
        </p:spPr>
      </p:sp>
      <p:sp>
        <p:nvSpPr>
          <p:cNvPr id="17" name="Rectangle 17"/>
          <p:cNvSpPr/>
          <p:nvPr/>
        </p:nvSpPr>
        <p:spPr>
          <a:xfrm>
            <a:off x="6381750" y="2314575"/>
            <a:ext cx="5143500" cy="857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8474392" y="2114550"/>
            <a:ext cx="95821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运行成本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49708" y="2916555"/>
            <a:ext cx="407584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$2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44665" y="3744278"/>
            <a:ext cx="120748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API 调用按量付费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44665" y="4030028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支持本地模型降低成本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44665" y="4315778"/>
            <a:ext cx="7934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性价比极高</a:t>
            </a:r>
          </a:p>
        </p:txBody>
      </p:sp>
      <p:sp>
        <p:nvSpPr>
          <p:cNvPr id="23" name="Rectangle 23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654368" y="6514624"/>
            <a:ext cx="161251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定价方案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53314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核心价值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258070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为什么选择 baoyu-comic？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200025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2000250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2095500" y="2333625"/>
            <a:ext cx="571500" cy="571500"/>
          </a:xfrm>
          <a:prstGeom prst="ellipse">
            <a:avLst/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327696" y="2533650"/>
            <a:ext cx="10710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55229" y="3045142"/>
            <a:ext cx="8520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安装</a:t>
            </a:r>
          </a:p>
        </p:txBody>
      </p:sp>
      <p:sp>
        <p:nvSpPr>
          <p:cNvPr id="11" name="Rectangle 11"/>
          <p:cNvSpPr/>
          <p:nvPr/>
        </p:nvSpPr>
        <p:spPr>
          <a:xfrm>
            <a:off x="4381500" y="200025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2" name="Rectangle 12"/>
          <p:cNvSpPr/>
          <p:nvPr/>
        </p:nvSpPr>
        <p:spPr>
          <a:xfrm>
            <a:off x="4381500" y="2000250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3" name="Ellipse 13"/>
          <p:cNvSpPr/>
          <p:nvPr/>
        </p:nvSpPr>
        <p:spPr>
          <a:xfrm>
            <a:off x="5810250" y="2333625"/>
            <a:ext cx="571500" cy="571500"/>
          </a:xfrm>
          <a:prstGeom prst="ellipse">
            <a:avLst/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6013692" y="2533650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38362" y="3045142"/>
            <a:ext cx="271527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使用示例：生成教育漫画</a:t>
            </a:r>
          </a:p>
        </p:txBody>
      </p:sp>
      <p:sp>
        <p:nvSpPr>
          <p:cNvPr id="16" name="Rectangle 16"/>
          <p:cNvSpPr/>
          <p:nvPr/>
        </p:nvSpPr>
        <p:spPr>
          <a:xfrm>
            <a:off x="8096250" y="200025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7" name="Rectangle 17"/>
          <p:cNvSpPr/>
          <p:nvPr/>
        </p:nvSpPr>
        <p:spPr>
          <a:xfrm>
            <a:off x="8096250" y="2000250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8" name="Ellipse 18"/>
          <p:cNvSpPr/>
          <p:nvPr/>
        </p:nvSpPr>
        <p:spPr>
          <a:xfrm>
            <a:off x="9525000" y="2333625"/>
            <a:ext cx="571500" cy="571500"/>
          </a:xfrm>
          <a:prstGeom prst="ellipse">
            <a:avLst/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9728442" y="2533650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63651" y="3045142"/>
            <a:ext cx="209419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自定义风格和语调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1221" y="5355431"/>
            <a:ext cx="1074955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baoyu-comic 是目前最专注教育场景的 AI 漫画工具之一。5 种画风 × 7 种语调 × 6 种分镜布局的组合，让知识漫画创作变得像说话一样简单。作...</a:t>
            </a:r>
          </a:p>
        </p:txBody>
      </p:sp>
      <p:sp>
        <p:nvSpPr>
          <p:cNvPr id="22" name="Rectangle 22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54368" y="6514624"/>
            <a:ext cx="161251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baoyu-comic - 核心价值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pic>
        <p:nvPicPr>
          <p:cNvPr id="3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0"/>
            <a:ext cx="9334500" cy="6858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FFFFFF">
                  <a:alpha val="85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762000" y="571500"/>
            <a:ext cx="106680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14400" y="1866900"/>
            <a:ext cx="4814792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立即体验 baoyu-comic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3450" y="2600325"/>
            <a:ext cx="285321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AI驱动的教育知识漫画生成器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7260" y="4299585"/>
            <a:ext cx="341299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GitHub: github.com/JimLiu/baoyu-skills</a:t>
            </a:r>
          </a:p>
        </p:txBody>
      </p:sp>
      <p:sp>
        <p:nvSpPr>
          <p:cNvPr id="9" name="Rectangle 9"/>
          <p:cNvSpPr/>
          <p:nvPr/>
        </p:nvSpPr>
        <p:spPr>
          <a:xfrm>
            <a:off x="952500" y="5143500"/>
            <a:ext cx="5143500" cy="762000"/>
          </a:xfrm>
          <a:prstGeom prst="roundRect">
            <a:avLst>
              <a:gd name="adj" fmla="val 7500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0" name="TextBox 10"/>
          <p:cNvSpPr txBox="1"/>
          <p:nvPr/>
        </p:nvSpPr>
        <p:spPr>
          <a:xfrm>
            <a:off x="1128712" y="5355431"/>
            <a:ext cx="544575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适合人群：** 教育工作者、内容创作者、任何需要将知识可视化的团队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0618" y="5609749"/>
            <a:ext cx="97171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推荐指数：5/5</a:t>
            </a:r>
          </a:p>
        </p:txBody>
      </p:sp>
      <p:sp>
        <p:nvSpPr>
          <p:cNvPr id="12" name="Rectangle 12"/>
          <p:cNvSpPr/>
          <p:nvPr/>
        </p:nvSpPr>
        <p:spPr>
          <a:xfrm>
            <a:off x="762000" y="6191250"/>
            <a:ext cx="10668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940118" y="646699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最新信息请以官方仓库为准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