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大家好，今天给大家介绍一个非常好用的工具——Claude-Mem。</a:t>
            </a:r>
          </a:p>
          <a:p>
            <a:r>
              <a:rPr lang="zh-CN" dirty="0"/>
              <a:t>它是一个66K Stars 爆火！给 Claude Code 装上"永久记忆"，Tok...，</a:t>
            </a:r>
          </a:p>
          <a:p>
            <a:r>
              <a:rPr lang="zh-CN" dirty="0"/>
              <a:t>目前在GitHub上已经获得了472颗Star，</a:t>
            </a:r>
          </a:p>
          <a:p>
            <a:r>
              <a:rPr lang="zh-CN" dirty="0"/>
              <a:t>采用的是MIT开源协议。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简单来说，用过 Claude Code 的开发者都有这个痛点：昨天和 AI 讨论了半天的架构决策、Debug 思路，今天新建会话什么都没了，又要重新解释一遍项目背景。这...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它的核心功能包括：</a:t>
            </a:r>
          </a:p>
          <a:p>
            <a:r>
              <a:rPr lang="zh-CN" dirty="0"/>
              <a:t>### 方式一：插件市场安装（推荐）；</a:t>
            </a:r>
          </a:p>
          <a:p>
            <a:r>
              <a:rPr lang="zh-CN" dirty="0"/>
              <a:t>### 方式二：源码安装；</a:t>
            </a:r>
          </a:p>
          <a:p>
            <a:r>
              <a:rPr lang="zh-CN" dirty="0"/>
              <a:t>### 场景一：长期项目开发记忆；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具体来说，它有几个典型的应用场景：</a:t>
            </a:r>
          </a:p>
          <a:p>
            <a:r>
              <a:rPr lang="zh-CN" dirty="0"/>
              <a:t>第一，场景三：隐私敏感项目。</a:t>
            </a:r>
          </a:p>
          <a:p>
            <a:r>
              <a:rPr lang="zh-CN" dirty="0"/>
              <a:t>被 `&lt;private&gt;` 包裹的内容会在 Hook 层直接过滤，不进入任何存储系统。Worker 只监听 127.0...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上手也非常简单，只需要三个步骤：安装部署、配置参数、然后启动运行就可以了。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跟同类工具相比，Claude-Mem最大的优势就是开源免费，功能全面，社区也非常活跃。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定价方面，完全是免费开源的，你可以放心使用。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总结一下，Claude-Mem是一个值得尝试的工具。</a:t>
            </a:r>
          </a:p>
          <a:p>
            <a:r>
              <a:rPr lang="zh-CN" dirty="0"/>
              <a:t>感兴趣的可以去GitHub搜索github.com/thedotmack/claude-mem查看详情。</a:t>
            </a:r>
          </a:p>
          <a:p>
            <a:r>
              <a:rPr lang="zh-CN" dirty="0"/>
              <a:t>感谢观看，我们下次再见！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Claude-Mem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Claude-Mem</a:t>
            </a:r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53fc7d8cf6a24ff2.png"/>
  <Relationship Id="rId3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6bc576bce46c9577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ea6b1005572bc2ce.png"/>
  <Relationship Id="rId3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53fc7d8cf6a24ff2.png"/>
  <Relationship Id="rId3" Type="http://schemas.openxmlformats.org/officeDocument/2006/relationships/notesSlide" Target="../notesSlides/notesSlide10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pic>
        <p:nvPicPr>
          <p:cNvPr id="3" name="Image 3"/>
          <p:cNvPicPr>
            <a:picLocks noChangeAspect="1"/>
          </p:cNvPicPr>
          <p:nvPr/>
        </p:nvPicPr>
        <p:blipFill>
          <a:blip r:embed="rId2"/>
          <a:srcRect l="17708" t="0" r="17708" b="0"/>
          <a:stretch>
            <a:fillRect/>
          </a:stretch>
        </p:blipFill>
        <p:spPr>
          <a:xfrm>
            <a:off x="3333750" y="0"/>
            <a:ext cx="8858250" cy="6858000"/>
          </a:xfrm>
          <a:prstGeom prst="rect">
            <a:avLst/>
          </a:prstGeom>
        </p:spPr>
      </p:pic>
      <p:sp>
        <p:nvSpPr>
          <p:cNvPr id="4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FFF"/>
              </a:gs>
              <a:gs pos="45000">
                <a:srgbClr val="FFFFFF">
                  <a:alpha val="80000"/>
                </a:srgbClr>
              </a:gs>
              <a:gs pos="100000">
                <a:srgbClr val="FFFFFF">
                  <a:alpha val="20000"/>
                </a:srgbClr>
              </a:gs>
            </a:gsLst>
            <a:lin ang="0" scaled="1"/>
          </a:gradFill>
          <a:ln>
            <a:noFill/>
          </a:ln>
        </p:spPr>
      </p:sp>
      <p:sp>
        <p:nvSpPr>
          <p:cNvPr id="5" name="Rectangle 5"/>
          <p:cNvSpPr/>
          <p:nvPr/>
        </p:nvSpPr>
        <p:spPr>
          <a:xfrm>
            <a:off x="762000" y="571500"/>
            <a:ext cx="106680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906780" y="1706880"/>
            <a:ext cx="3210630" cy="7315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6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Claude-Mem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29640" y="2567940"/>
            <a:ext cx="7374436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66K Stars 爆火！给 Claude Code 装上"永久记忆"，Tok...</a:t>
            </a:r>
          </a:p>
        </p:txBody>
      </p:sp>
      <p:sp>
        <p:nvSpPr>
          <p:cNvPr id="8" name="Rectangle 8"/>
          <p:cNvSpPr/>
          <p:nvPr/>
        </p:nvSpPr>
        <p:spPr>
          <a:xfrm>
            <a:off x="952500" y="3238500"/>
            <a:ext cx="2286000" cy="457200"/>
          </a:xfrm>
          <a:prstGeom prst="roundRect">
            <a:avLst>
              <a:gd name="adj" fmla="val 16667"/>
            </a:avLst>
          </a:prstGeom>
          <a:solidFill>
            <a:srgbClr val="4FD1C5">
              <a:alpha val="12000"/>
            </a:srgbClr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771037" y="3381375"/>
            <a:ext cx="264892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472 Stars - MIT License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37260" y="4061460"/>
            <a:ext cx="8784717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让 Claude Code 彻底告别"失忆"——每次新建会话，之前做过的所有决策、修过的 Bug、写过的功能，全都自动...</a:t>
            </a:r>
          </a:p>
        </p:txBody>
      </p:sp>
      <p:sp>
        <p:nvSpPr>
          <p:cNvPr id="11" name="Rectangle 11"/>
          <p:cNvSpPr/>
          <p:nvPr/>
        </p:nvSpPr>
        <p:spPr>
          <a:xfrm>
            <a:off x="762000" y="6191250"/>
            <a:ext cx="106680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12" name="TextBox 12"/>
          <p:cNvSpPr txBox="1"/>
          <p:nvPr/>
        </p:nvSpPr>
        <p:spPr>
          <a:xfrm>
            <a:off x="940118" y="6466999"/>
            <a:ext cx="2573703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github.com/thedotmack/claude-mem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666750" y="523875"/>
            <a:ext cx="108585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636270" y="788670"/>
            <a:ext cx="3723018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什么是 Claude-Mem？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9605" y="1263968"/>
            <a:ext cx="15209287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核心原则：用过 Claude Code 的开发者都有这个痛点：昨天和 AI 讨论了半天的架构决策、Debug 思路，今天新建会话什么都没了，又要重新解释一遍项目背景。这...</a:t>
            </a:r>
          </a:p>
        </p:txBody>
      </p:sp>
      <p:sp>
        <p:nvSpPr>
          <p:cNvPr id="6" name="Rectangle 6"/>
          <p:cNvSpPr/>
          <p:nvPr/>
        </p:nvSpPr>
        <p:spPr>
          <a:xfrm>
            <a:off x="666750" y="1666875"/>
            <a:ext cx="3429000" cy="104775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666750" y="1666875"/>
            <a:ext cx="3429000" cy="38100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889635" y="1965960"/>
            <a:ext cx="2965647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### 方式一：插件市场安装（推荐）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91540" y="2220278"/>
            <a:ext cx="64008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高效智能</a:t>
            </a:r>
          </a:p>
        </p:txBody>
      </p:sp>
      <p:sp>
        <p:nvSpPr>
          <p:cNvPr id="10" name="Rectangle 10"/>
          <p:cNvSpPr/>
          <p:nvPr/>
        </p:nvSpPr>
        <p:spPr>
          <a:xfrm>
            <a:off x="4286250" y="1666875"/>
            <a:ext cx="3429000" cy="104775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11" name="Rectangle 11"/>
          <p:cNvSpPr/>
          <p:nvPr/>
        </p:nvSpPr>
        <p:spPr>
          <a:xfrm>
            <a:off x="4286250" y="1666875"/>
            <a:ext cx="3429000" cy="38100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12" name="TextBox 12"/>
          <p:cNvSpPr txBox="1"/>
          <p:nvPr/>
        </p:nvSpPr>
        <p:spPr>
          <a:xfrm>
            <a:off x="4509135" y="1965960"/>
            <a:ext cx="1861509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### 方式二：源码安装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11040" y="2220278"/>
            <a:ext cx="64008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高效智能</a:t>
            </a:r>
          </a:p>
        </p:txBody>
      </p:sp>
      <p:sp>
        <p:nvSpPr>
          <p:cNvPr id="14" name="Rectangle 14"/>
          <p:cNvSpPr/>
          <p:nvPr/>
        </p:nvSpPr>
        <p:spPr>
          <a:xfrm>
            <a:off x="7905750" y="1666875"/>
            <a:ext cx="3619500" cy="104775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15" name="Rectangle 15"/>
          <p:cNvSpPr/>
          <p:nvPr/>
        </p:nvSpPr>
        <p:spPr>
          <a:xfrm>
            <a:off x="7905750" y="1666875"/>
            <a:ext cx="3619500" cy="38100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16" name="TextBox 16"/>
          <p:cNvSpPr txBox="1"/>
          <p:nvPr/>
        </p:nvSpPr>
        <p:spPr>
          <a:xfrm>
            <a:off x="8128635" y="1965960"/>
            <a:ext cx="2597601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### 场景一：长期项目开发记忆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130540" y="2220278"/>
            <a:ext cx="64008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高效智能</a:t>
            </a:r>
          </a:p>
        </p:txBody>
      </p:sp>
      <p:sp>
        <p:nvSpPr>
          <p:cNvPr id="18" name="Rectangle 18"/>
          <p:cNvSpPr/>
          <p:nvPr/>
        </p:nvSpPr>
        <p:spPr>
          <a:xfrm>
            <a:off x="666750" y="2952750"/>
            <a:ext cx="10858500" cy="2952750"/>
          </a:xfrm>
          <a:prstGeom prst="roundRect">
            <a:avLst>
              <a:gd name="adj" fmla="val 1935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19" name="TextBox 19"/>
          <p:cNvSpPr txBox="1"/>
          <p:nvPr/>
        </p:nvSpPr>
        <p:spPr>
          <a:xfrm>
            <a:off x="794385" y="3108960"/>
            <a:ext cx="766572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功能对比</a:t>
            </a:r>
          </a:p>
        </p:txBody>
      </p:sp>
      <p:pic>
        <p:nvPicPr>
          <p:cNvPr id="20" name="Imag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5293" y="3333750"/>
            <a:ext cx="6321415" cy="2457450"/>
          </a:xfrm>
          <a:prstGeom prst="rect">
            <a:avLst/>
          </a:prstGeom>
        </p:spPr>
      </p:pic>
      <p:sp>
        <p:nvSpPr>
          <p:cNvPr id="21" name="Rectangle 21"/>
          <p:cNvSpPr/>
          <p:nvPr/>
        </p:nvSpPr>
        <p:spPr>
          <a:xfrm>
            <a:off x="666750" y="6286500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2" name="TextBox 22"/>
          <p:cNvSpPr txBox="1"/>
          <p:nvPr/>
        </p:nvSpPr>
        <p:spPr>
          <a:xfrm>
            <a:off x="654368" y="6514624"/>
            <a:ext cx="156267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Claude-Mem - 核心功能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666750" y="523875"/>
            <a:ext cx="108585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636270" y="788670"/>
            <a:ext cx="3741420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场景三：隐私敏感项目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9605" y="1263968"/>
            <a:ext cx="10271720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核心原则：被 `&lt;private&gt;` 包裹的内容会在 Hook 层直接过滤，不进入任何存储系统。Worker 只监听 127.0...</a:t>
            </a:r>
          </a:p>
        </p:txBody>
      </p:sp>
      <p:sp>
        <p:nvSpPr>
          <p:cNvPr id="6" name="Rectangle 6"/>
          <p:cNvSpPr/>
          <p:nvPr/>
        </p:nvSpPr>
        <p:spPr>
          <a:xfrm>
            <a:off x="666750" y="1714500"/>
            <a:ext cx="5143500" cy="2857500"/>
          </a:xfrm>
          <a:prstGeom prst="roundRect">
            <a:avLst>
              <a:gd name="adj" fmla="val 2667"/>
            </a:avLst>
          </a:prstGeom>
          <a:solidFill>
            <a:srgbClr val="FEF2F2"/>
          </a:solidFill>
          <a:ln w="9525">
            <a:solidFill>
              <a:srgbClr val="FECACA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666750" y="1714500"/>
            <a:ext cx="5143500" cy="342900"/>
          </a:xfrm>
          <a:prstGeom prst="roundRect">
            <a:avLst>
              <a:gd name="adj" fmla="val 22222"/>
            </a:avLst>
          </a:prstGeom>
          <a:solidFill>
            <a:srgbClr val="DC2626"/>
          </a:solidFill>
          <a:ln>
            <a:noFill/>
          </a:ln>
        </p:spPr>
      </p:sp>
      <p:sp>
        <p:nvSpPr>
          <p:cNvPr id="8" name="Rectangle 8"/>
          <p:cNvSpPr/>
          <p:nvPr/>
        </p:nvSpPr>
        <p:spPr>
          <a:xfrm>
            <a:off x="666750" y="1981200"/>
            <a:ext cx="5143500" cy="76200"/>
          </a:xfrm>
          <a:prstGeom prst="rect">
            <a:avLst/>
          </a:prstGeom>
          <a:solidFill>
            <a:srgbClr val="FEF2F2"/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2579179" y="1794510"/>
            <a:ext cx="1318641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传统方式的局限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38212" y="2402681"/>
            <a:ext cx="5343882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**CLAUDE.md**：手动维护，只能记录静态知识，无法自动跟踪工作过程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8212" y="2736056"/>
            <a:ext cx="3774757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**Mem0**：云端存储，数据离开本地，有隐私风险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8212" y="3069431"/>
            <a:ext cx="4497705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**Claude-Mem**：**全自动、本地化、AI 压缩**，三者兼顾</a:t>
            </a:r>
          </a:p>
        </p:txBody>
      </p:sp>
      <p:sp>
        <p:nvSpPr>
          <p:cNvPr id="13" name="Rectangle 13"/>
          <p:cNvSpPr/>
          <p:nvPr/>
        </p:nvSpPr>
        <p:spPr>
          <a:xfrm>
            <a:off x="952500" y="4095750"/>
            <a:ext cx="4572000" cy="9525"/>
          </a:xfrm>
          <a:prstGeom prst="rect">
            <a:avLst/>
          </a:prstGeom>
          <a:solidFill>
            <a:srgbClr val="FECACA"/>
          </a:solidFill>
          <a:ln>
            <a:noFill/>
          </a:ln>
        </p:spPr>
      </p:sp>
      <p:sp>
        <p:nvSpPr>
          <p:cNvPr id="14" name="TextBox 14"/>
          <p:cNvSpPr txBox="1"/>
          <p:nvPr/>
        </p:nvSpPr>
        <p:spPr>
          <a:xfrm>
            <a:off x="939165" y="4268152"/>
            <a:ext cx="115381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DC2626"/>
                </a:solidFill>
                <a:latin typeface="Arial"/>
                <a:ea typeface="Microsoft YaHei"/>
                <a:cs typeface="Arial"/>
              </a:rPr>
              <a:t>效率低，体验差</a:t>
            </a:r>
          </a:p>
        </p:txBody>
      </p:sp>
      <p:sp>
        <p:nvSpPr>
          <p:cNvPr id="15" name="Rectangle 15"/>
          <p:cNvSpPr/>
          <p:nvPr/>
        </p:nvSpPr>
        <p:spPr>
          <a:xfrm>
            <a:off x="6381750" y="1714500"/>
            <a:ext cx="5143500" cy="28575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16" name="TextBox 16"/>
          <p:cNvSpPr txBox="1"/>
          <p:nvPr/>
        </p:nvSpPr>
        <p:spPr>
          <a:xfrm>
            <a:off x="8587740" y="3108960"/>
            <a:ext cx="731520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场景演示</a:t>
            </a:r>
          </a:p>
        </p:txBody>
      </p:sp>
      <p:sp>
        <p:nvSpPr>
          <p:cNvPr id="17" name="Rectangle 17"/>
          <p:cNvSpPr/>
          <p:nvPr/>
        </p:nvSpPr>
        <p:spPr>
          <a:xfrm>
            <a:off x="666750" y="4810125"/>
            <a:ext cx="10858500" cy="1333500"/>
          </a:xfrm>
          <a:prstGeom prst="roundRect">
            <a:avLst>
              <a:gd name="adj" fmla="val 4286"/>
            </a:avLst>
          </a:prstGeom>
          <a:solidFill>
            <a:srgbClr val="ECFDF5"/>
          </a:solidFill>
          <a:ln w="9525">
            <a:solidFill>
              <a:srgbClr val="A7F3D0"/>
            </a:solidFill>
          </a:ln>
        </p:spPr>
      </p:sp>
      <p:sp>
        <p:nvSpPr>
          <p:cNvPr id="18" name="TextBox 18"/>
          <p:cNvSpPr txBox="1"/>
          <p:nvPr/>
        </p:nvSpPr>
        <p:spPr>
          <a:xfrm>
            <a:off x="935355" y="5045392"/>
            <a:ext cx="1108947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Claude-Mem 解法：被 `&lt;private&gt;` 包裹的内容会在 Hook 层直接过滤，不进入任何存储系统。Worker 只监听 127.0...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38212" y="5355431"/>
            <a:ext cx="3774757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065F46"/>
                </a:solidFill>
                <a:latin typeface="Arial"/>
                <a:ea typeface="Microsoft YaHei"/>
                <a:cs typeface="Arial"/>
              </a:rPr>
              <a:t>**Mem0**：云端存储，数据离开本地，有隐私风险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38212" y="5622131"/>
            <a:ext cx="4497705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065F46"/>
                </a:solidFill>
                <a:latin typeface="Arial"/>
                <a:ea typeface="Microsoft YaHei"/>
                <a:cs typeface="Arial"/>
              </a:rPr>
              <a:t>**Claude-Mem**：**全自动、本地化、AI 压缩**，三者兼顾</a:t>
            </a:r>
          </a:p>
        </p:txBody>
      </p:sp>
      <p:sp>
        <p:nvSpPr>
          <p:cNvPr id="21" name="Rectangle 21"/>
          <p:cNvSpPr/>
          <p:nvPr/>
        </p:nvSpPr>
        <p:spPr>
          <a:xfrm>
            <a:off x="666750" y="6286500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2" name="TextBox 22"/>
          <p:cNvSpPr txBox="1"/>
          <p:nvPr/>
        </p:nvSpPr>
        <p:spPr>
          <a:xfrm>
            <a:off x="654368" y="6514624"/>
            <a:ext cx="241706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Claude-Mem - 场景三：隐私敏感项目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666750" y="523875"/>
            <a:ext cx="108585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636270" y="788670"/>
            <a:ext cx="1845983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应用场景 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9605" y="1263968"/>
            <a:ext cx="213560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核心原则：场景 2 说明</a:t>
            </a:r>
          </a:p>
        </p:txBody>
      </p:sp>
      <p:sp>
        <p:nvSpPr>
          <p:cNvPr id="6" name="Rectangle 6"/>
          <p:cNvSpPr/>
          <p:nvPr/>
        </p:nvSpPr>
        <p:spPr>
          <a:xfrm>
            <a:off x="666750" y="1714500"/>
            <a:ext cx="5143500" cy="2857500"/>
          </a:xfrm>
          <a:prstGeom prst="roundRect">
            <a:avLst>
              <a:gd name="adj" fmla="val 2667"/>
            </a:avLst>
          </a:prstGeom>
          <a:solidFill>
            <a:srgbClr val="FEF2F2"/>
          </a:solidFill>
          <a:ln w="9525">
            <a:solidFill>
              <a:srgbClr val="FECACA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666750" y="1714500"/>
            <a:ext cx="5143500" cy="342900"/>
          </a:xfrm>
          <a:prstGeom prst="roundRect">
            <a:avLst>
              <a:gd name="adj" fmla="val 22222"/>
            </a:avLst>
          </a:prstGeom>
          <a:solidFill>
            <a:srgbClr val="DC2626"/>
          </a:solidFill>
          <a:ln>
            <a:noFill/>
          </a:ln>
        </p:spPr>
      </p:sp>
      <p:sp>
        <p:nvSpPr>
          <p:cNvPr id="8" name="Rectangle 8"/>
          <p:cNvSpPr/>
          <p:nvPr/>
        </p:nvSpPr>
        <p:spPr>
          <a:xfrm>
            <a:off x="666750" y="1981200"/>
            <a:ext cx="5143500" cy="76200"/>
          </a:xfrm>
          <a:prstGeom prst="rect">
            <a:avLst/>
          </a:prstGeom>
          <a:solidFill>
            <a:srgbClr val="FEF2F2"/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2579179" y="1794510"/>
            <a:ext cx="1318641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传统方式的局限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38212" y="2402681"/>
            <a:ext cx="850106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高效自动化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8212" y="2736056"/>
            <a:ext cx="6858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简单易用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8212" y="3069431"/>
            <a:ext cx="6858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性能出色</a:t>
            </a:r>
          </a:p>
        </p:txBody>
      </p:sp>
      <p:sp>
        <p:nvSpPr>
          <p:cNvPr id="13" name="Rectangle 13"/>
          <p:cNvSpPr/>
          <p:nvPr/>
        </p:nvSpPr>
        <p:spPr>
          <a:xfrm>
            <a:off x="952500" y="4095750"/>
            <a:ext cx="4572000" cy="9525"/>
          </a:xfrm>
          <a:prstGeom prst="rect">
            <a:avLst/>
          </a:prstGeom>
          <a:solidFill>
            <a:srgbClr val="FECACA"/>
          </a:solidFill>
          <a:ln>
            <a:noFill/>
          </a:ln>
        </p:spPr>
      </p:sp>
      <p:sp>
        <p:nvSpPr>
          <p:cNvPr id="14" name="TextBox 14"/>
          <p:cNvSpPr txBox="1"/>
          <p:nvPr/>
        </p:nvSpPr>
        <p:spPr>
          <a:xfrm>
            <a:off x="939165" y="4268152"/>
            <a:ext cx="115381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DC2626"/>
                </a:solidFill>
                <a:latin typeface="Arial"/>
                <a:ea typeface="Microsoft YaHei"/>
                <a:cs typeface="Arial"/>
              </a:rPr>
              <a:t>效率低，体验差</a:t>
            </a:r>
          </a:p>
        </p:txBody>
      </p:sp>
      <p:sp>
        <p:nvSpPr>
          <p:cNvPr id="15" name="Rectangle 15"/>
          <p:cNvSpPr/>
          <p:nvPr/>
        </p:nvSpPr>
        <p:spPr>
          <a:xfrm>
            <a:off x="6381750" y="1714500"/>
            <a:ext cx="5143500" cy="28575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16" name="TextBox 16"/>
          <p:cNvSpPr txBox="1"/>
          <p:nvPr/>
        </p:nvSpPr>
        <p:spPr>
          <a:xfrm>
            <a:off x="8587740" y="3108960"/>
            <a:ext cx="731520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场景演示</a:t>
            </a:r>
          </a:p>
        </p:txBody>
      </p:sp>
      <p:sp>
        <p:nvSpPr>
          <p:cNvPr id="17" name="Rectangle 17"/>
          <p:cNvSpPr/>
          <p:nvPr/>
        </p:nvSpPr>
        <p:spPr>
          <a:xfrm>
            <a:off x="666750" y="4810125"/>
            <a:ext cx="10858500" cy="1333500"/>
          </a:xfrm>
          <a:prstGeom prst="roundRect">
            <a:avLst>
              <a:gd name="adj" fmla="val 4286"/>
            </a:avLst>
          </a:prstGeom>
          <a:solidFill>
            <a:srgbClr val="ECFDF5"/>
          </a:solidFill>
          <a:ln w="9525">
            <a:solidFill>
              <a:srgbClr val="A7F3D0"/>
            </a:solidFill>
          </a:ln>
        </p:spPr>
      </p:sp>
      <p:sp>
        <p:nvSpPr>
          <p:cNvPr id="18" name="TextBox 18"/>
          <p:cNvSpPr txBox="1"/>
          <p:nvPr/>
        </p:nvSpPr>
        <p:spPr>
          <a:xfrm>
            <a:off x="935355" y="5045392"/>
            <a:ext cx="295335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Claude-Mem 解法：场景 2 说明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38212" y="5355431"/>
            <a:ext cx="6858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065F46"/>
                </a:solidFill>
                <a:latin typeface="Arial"/>
                <a:ea typeface="Microsoft YaHei"/>
                <a:cs typeface="Arial"/>
              </a:rPr>
              <a:t>简单易用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38212" y="5622131"/>
            <a:ext cx="6858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065F46"/>
                </a:solidFill>
                <a:latin typeface="Arial"/>
                <a:ea typeface="Microsoft YaHei"/>
                <a:cs typeface="Arial"/>
              </a:rPr>
              <a:t>性能出色</a:t>
            </a:r>
          </a:p>
        </p:txBody>
      </p:sp>
      <p:sp>
        <p:nvSpPr>
          <p:cNvPr id="21" name="Rectangle 21"/>
          <p:cNvSpPr/>
          <p:nvPr/>
        </p:nvSpPr>
        <p:spPr>
          <a:xfrm>
            <a:off x="666750" y="6286500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2" name="TextBox 22"/>
          <p:cNvSpPr txBox="1"/>
          <p:nvPr/>
        </p:nvSpPr>
        <p:spPr>
          <a:xfrm>
            <a:off x="654368" y="6514624"/>
            <a:ext cx="168371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Claude-Mem - 应用场景 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666750" y="523875"/>
            <a:ext cx="108585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636270" y="788670"/>
            <a:ext cx="1845983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应用场景 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9605" y="1263968"/>
            <a:ext cx="213560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核心原则：场景 3 说明</a:t>
            </a:r>
          </a:p>
        </p:txBody>
      </p:sp>
      <p:sp>
        <p:nvSpPr>
          <p:cNvPr id="6" name="Rectangle 6"/>
          <p:cNvSpPr/>
          <p:nvPr/>
        </p:nvSpPr>
        <p:spPr>
          <a:xfrm>
            <a:off x="666750" y="1714500"/>
            <a:ext cx="5143500" cy="2857500"/>
          </a:xfrm>
          <a:prstGeom prst="roundRect">
            <a:avLst>
              <a:gd name="adj" fmla="val 2667"/>
            </a:avLst>
          </a:prstGeom>
          <a:solidFill>
            <a:srgbClr val="FEF2F2"/>
          </a:solidFill>
          <a:ln w="9525">
            <a:solidFill>
              <a:srgbClr val="FECACA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666750" y="1714500"/>
            <a:ext cx="5143500" cy="342900"/>
          </a:xfrm>
          <a:prstGeom prst="roundRect">
            <a:avLst>
              <a:gd name="adj" fmla="val 22222"/>
            </a:avLst>
          </a:prstGeom>
          <a:solidFill>
            <a:srgbClr val="DC2626"/>
          </a:solidFill>
          <a:ln>
            <a:noFill/>
          </a:ln>
        </p:spPr>
      </p:sp>
      <p:sp>
        <p:nvSpPr>
          <p:cNvPr id="8" name="Rectangle 8"/>
          <p:cNvSpPr/>
          <p:nvPr/>
        </p:nvSpPr>
        <p:spPr>
          <a:xfrm>
            <a:off x="666750" y="1981200"/>
            <a:ext cx="5143500" cy="76200"/>
          </a:xfrm>
          <a:prstGeom prst="rect">
            <a:avLst/>
          </a:prstGeom>
          <a:solidFill>
            <a:srgbClr val="FEF2F2"/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2579179" y="1794510"/>
            <a:ext cx="1318641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传统方式的局限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38212" y="2402681"/>
            <a:ext cx="850106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高效自动化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8212" y="2736056"/>
            <a:ext cx="6858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简单易用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8212" y="3069431"/>
            <a:ext cx="6858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B91C1C"/>
                </a:solidFill>
                <a:latin typeface="Arial"/>
                <a:ea typeface="Microsoft YaHei"/>
                <a:cs typeface="Arial"/>
              </a:rPr>
              <a:t>性能出色</a:t>
            </a:r>
          </a:p>
        </p:txBody>
      </p:sp>
      <p:sp>
        <p:nvSpPr>
          <p:cNvPr id="13" name="Rectangle 13"/>
          <p:cNvSpPr/>
          <p:nvPr/>
        </p:nvSpPr>
        <p:spPr>
          <a:xfrm>
            <a:off x="952500" y="4095750"/>
            <a:ext cx="4572000" cy="9525"/>
          </a:xfrm>
          <a:prstGeom prst="rect">
            <a:avLst/>
          </a:prstGeom>
          <a:solidFill>
            <a:srgbClr val="FECACA"/>
          </a:solidFill>
          <a:ln>
            <a:noFill/>
          </a:ln>
        </p:spPr>
      </p:sp>
      <p:sp>
        <p:nvSpPr>
          <p:cNvPr id="14" name="TextBox 14"/>
          <p:cNvSpPr txBox="1"/>
          <p:nvPr/>
        </p:nvSpPr>
        <p:spPr>
          <a:xfrm>
            <a:off x="939165" y="4268152"/>
            <a:ext cx="115381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DC2626"/>
                </a:solidFill>
                <a:latin typeface="Arial"/>
                <a:ea typeface="Microsoft YaHei"/>
                <a:cs typeface="Arial"/>
              </a:rPr>
              <a:t>效率低，体验差</a:t>
            </a:r>
          </a:p>
        </p:txBody>
      </p:sp>
      <p:sp>
        <p:nvSpPr>
          <p:cNvPr id="15" name="Rectangle 15"/>
          <p:cNvSpPr/>
          <p:nvPr/>
        </p:nvSpPr>
        <p:spPr>
          <a:xfrm>
            <a:off x="6381750" y="1714500"/>
            <a:ext cx="5143500" cy="28575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16" name="TextBox 16"/>
          <p:cNvSpPr txBox="1"/>
          <p:nvPr/>
        </p:nvSpPr>
        <p:spPr>
          <a:xfrm>
            <a:off x="8587740" y="3108960"/>
            <a:ext cx="731520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场景演示</a:t>
            </a:r>
          </a:p>
        </p:txBody>
      </p:sp>
      <p:sp>
        <p:nvSpPr>
          <p:cNvPr id="17" name="Rectangle 17"/>
          <p:cNvSpPr/>
          <p:nvPr/>
        </p:nvSpPr>
        <p:spPr>
          <a:xfrm>
            <a:off x="666750" y="4810125"/>
            <a:ext cx="10858500" cy="1333500"/>
          </a:xfrm>
          <a:prstGeom prst="roundRect">
            <a:avLst>
              <a:gd name="adj" fmla="val 4286"/>
            </a:avLst>
          </a:prstGeom>
          <a:solidFill>
            <a:srgbClr val="ECFDF5"/>
          </a:solidFill>
          <a:ln w="9525">
            <a:solidFill>
              <a:srgbClr val="A7F3D0"/>
            </a:solidFill>
          </a:ln>
        </p:spPr>
      </p:sp>
      <p:sp>
        <p:nvSpPr>
          <p:cNvPr id="18" name="TextBox 18"/>
          <p:cNvSpPr txBox="1"/>
          <p:nvPr/>
        </p:nvSpPr>
        <p:spPr>
          <a:xfrm>
            <a:off x="935355" y="5045392"/>
            <a:ext cx="295335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Claude-Mem 解法：场景 3 说明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38212" y="5355431"/>
            <a:ext cx="6858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065F46"/>
                </a:solidFill>
                <a:latin typeface="Arial"/>
                <a:ea typeface="Microsoft YaHei"/>
                <a:cs typeface="Arial"/>
              </a:rPr>
              <a:t>简单易用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38212" y="5622131"/>
            <a:ext cx="6858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065F46"/>
                </a:solidFill>
                <a:latin typeface="Arial"/>
                <a:ea typeface="Microsoft YaHei"/>
                <a:cs typeface="Arial"/>
              </a:rPr>
              <a:t>性能出色</a:t>
            </a:r>
          </a:p>
        </p:txBody>
      </p:sp>
      <p:sp>
        <p:nvSpPr>
          <p:cNvPr id="21" name="Rectangle 21"/>
          <p:cNvSpPr/>
          <p:nvPr/>
        </p:nvSpPr>
        <p:spPr>
          <a:xfrm>
            <a:off x="666750" y="6286500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2" name="TextBox 22"/>
          <p:cNvSpPr txBox="1"/>
          <p:nvPr/>
        </p:nvSpPr>
        <p:spPr>
          <a:xfrm>
            <a:off x="654368" y="6514624"/>
            <a:ext cx="168371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Claude-Mem - 应用场景 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666750" y="523875"/>
            <a:ext cx="108585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636270" y="788670"/>
            <a:ext cx="1533144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快速上手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9605" y="1263968"/>
            <a:ext cx="127644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快速部署流程</a:t>
            </a:r>
          </a:p>
        </p:txBody>
      </p:sp>
      <p:sp>
        <p:nvSpPr>
          <p:cNvPr id="6" name="Rectangle 6"/>
          <p:cNvSpPr/>
          <p:nvPr/>
        </p:nvSpPr>
        <p:spPr>
          <a:xfrm>
            <a:off x="666750" y="1762125"/>
            <a:ext cx="3429000" cy="40005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666750" y="1762125"/>
            <a:ext cx="3429000" cy="38100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8" name="Ellipse 8"/>
          <p:cNvSpPr/>
          <p:nvPr/>
        </p:nvSpPr>
        <p:spPr>
          <a:xfrm>
            <a:off x="1066800" y="2019300"/>
            <a:ext cx="533400" cy="533400"/>
          </a:xfrm>
          <a:prstGeom prst="ellipse">
            <a:avLst/>
          </a:prstGeom>
          <a:solidFill>
            <a:srgbClr val="4FD1C5">
              <a:alpha val="15000"/>
            </a:srgbClr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1274590" y="2184082"/>
            <a:ext cx="117819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97355" y="2216468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安装部署</a:t>
            </a:r>
          </a:p>
        </p:txBody>
      </p:sp>
      <p:sp>
        <p:nvSpPr>
          <p:cNvPr id="11" name="Rectangle 11"/>
          <p:cNvSpPr/>
          <p:nvPr/>
        </p:nvSpPr>
        <p:spPr>
          <a:xfrm>
            <a:off x="904875" y="4000500"/>
            <a:ext cx="295275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12" name="TextBox 12"/>
          <p:cNvSpPr txBox="1"/>
          <p:nvPr/>
        </p:nvSpPr>
        <p:spPr>
          <a:xfrm>
            <a:off x="892492" y="4180999"/>
            <a:ext cx="166947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# 在 Claude Code 中执行</a:t>
            </a:r>
          </a:p>
        </p:txBody>
      </p:sp>
      <p:sp>
        <p:nvSpPr>
          <p:cNvPr id="13" name="Rectangle 13"/>
          <p:cNvSpPr/>
          <p:nvPr/>
        </p:nvSpPr>
        <p:spPr>
          <a:xfrm>
            <a:off x="4286250" y="1762125"/>
            <a:ext cx="3429000" cy="40005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14" name="Rectangle 14"/>
          <p:cNvSpPr/>
          <p:nvPr/>
        </p:nvSpPr>
        <p:spPr>
          <a:xfrm>
            <a:off x="4286250" y="1762125"/>
            <a:ext cx="3429000" cy="38100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15" name="Ellipse 15"/>
          <p:cNvSpPr/>
          <p:nvPr/>
        </p:nvSpPr>
        <p:spPr>
          <a:xfrm>
            <a:off x="4686300" y="2019300"/>
            <a:ext cx="533400" cy="533400"/>
          </a:xfrm>
          <a:prstGeom prst="ellipse">
            <a:avLst/>
          </a:prstGeom>
          <a:solidFill>
            <a:srgbClr val="4FD1C5">
              <a:alpha val="15000"/>
            </a:srgbClr>
          </a:solidFill>
          <a:ln>
            <a:noFill/>
          </a:ln>
        </p:spPr>
      </p:sp>
      <p:sp>
        <p:nvSpPr>
          <p:cNvPr id="16" name="TextBox 16"/>
          <p:cNvSpPr txBox="1"/>
          <p:nvPr/>
        </p:nvSpPr>
        <p:spPr>
          <a:xfrm>
            <a:off x="4862461" y="2184082"/>
            <a:ext cx="181077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316855" y="2216468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配置参数</a:t>
            </a:r>
          </a:p>
        </p:txBody>
      </p:sp>
      <p:sp>
        <p:nvSpPr>
          <p:cNvPr id="18" name="Rectangle 18"/>
          <p:cNvSpPr/>
          <p:nvPr/>
        </p:nvSpPr>
        <p:spPr>
          <a:xfrm>
            <a:off x="4524375" y="4000500"/>
            <a:ext cx="295275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19" name="TextBox 19"/>
          <p:cNvSpPr txBox="1"/>
          <p:nvPr/>
        </p:nvSpPr>
        <p:spPr>
          <a:xfrm>
            <a:off x="4511992" y="4180999"/>
            <a:ext cx="4166433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git clone https://github.com/thedotmack/claude-me...</a:t>
            </a:r>
          </a:p>
        </p:txBody>
      </p:sp>
      <p:sp>
        <p:nvSpPr>
          <p:cNvPr id="20" name="Rectangle 20"/>
          <p:cNvSpPr/>
          <p:nvPr/>
        </p:nvSpPr>
        <p:spPr>
          <a:xfrm>
            <a:off x="7905750" y="1762125"/>
            <a:ext cx="3619500" cy="400050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21" name="Rectangle 21"/>
          <p:cNvSpPr/>
          <p:nvPr/>
        </p:nvSpPr>
        <p:spPr>
          <a:xfrm>
            <a:off x="7905750" y="1762125"/>
            <a:ext cx="3619500" cy="38100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22" name="Ellipse 22"/>
          <p:cNvSpPr/>
          <p:nvPr/>
        </p:nvSpPr>
        <p:spPr>
          <a:xfrm>
            <a:off x="8305800" y="2019300"/>
            <a:ext cx="533400" cy="533400"/>
          </a:xfrm>
          <a:prstGeom prst="ellipse">
            <a:avLst/>
          </a:prstGeom>
          <a:solidFill>
            <a:srgbClr val="4FD1C5">
              <a:alpha val="15000"/>
            </a:srgbClr>
          </a:solidFill>
          <a:ln>
            <a:noFill/>
          </a:ln>
        </p:spPr>
      </p:sp>
      <p:sp>
        <p:nvSpPr>
          <p:cNvPr id="23" name="TextBox 23"/>
          <p:cNvSpPr txBox="1"/>
          <p:nvPr/>
        </p:nvSpPr>
        <p:spPr>
          <a:xfrm>
            <a:off x="8481961" y="2184082"/>
            <a:ext cx="181077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936355" y="2216468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启动运行</a:t>
            </a:r>
          </a:p>
        </p:txBody>
      </p:sp>
      <p:sp>
        <p:nvSpPr>
          <p:cNvPr id="25" name="Rectangle 25"/>
          <p:cNvSpPr/>
          <p:nvPr/>
        </p:nvSpPr>
        <p:spPr>
          <a:xfrm>
            <a:off x="8143875" y="4000500"/>
            <a:ext cx="314325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6" name="Rectangle 26"/>
          <p:cNvSpPr/>
          <p:nvPr/>
        </p:nvSpPr>
        <p:spPr>
          <a:xfrm>
            <a:off x="666750" y="6286500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7" name="TextBox 27"/>
          <p:cNvSpPr txBox="1"/>
          <p:nvPr/>
        </p:nvSpPr>
        <p:spPr>
          <a:xfrm>
            <a:off x="654368" y="6514624"/>
            <a:ext cx="156267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Claude-Mem - 快速上手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666750" y="523875"/>
            <a:ext cx="108585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636270" y="788670"/>
            <a:ext cx="1901190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与竞品对比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9605" y="1263968"/>
            <a:ext cx="415410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关键优势：开源生态 + MIT协议 + 多模型支持</a:t>
            </a:r>
          </a:p>
        </p:txBody>
      </p:sp>
      <p:sp>
        <p:nvSpPr>
          <p:cNvPr id="6" name="Rectangle 6"/>
          <p:cNvSpPr/>
          <p:nvPr/>
        </p:nvSpPr>
        <p:spPr>
          <a:xfrm>
            <a:off x="666750" y="1666875"/>
            <a:ext cx="10858500" cy="400050"/>
          </a:xfrm>
          <a:prstGeom prst="roundRect">
            <a:avLst>
              <a:gd name="adj" fmla="val 9524"/>
            </a:avLst>
          </a:prstGeom>
          <a:solidFill>
            <a:srgbClr val="4FD1C5">
              <a:alpha val="10000"/>
            </a:srgbClr>
          </a:solidFill>
          <a:ln>
            <a:noFill/>
          </a:ln>
        </p:spPr>
      </p:sp>
      <p:sp>
        <p:nvSpPr>
          <p:cNvPr id="7" name="TextBox 7"/>
          <p:cNvSpPr txBox="1"/>
          <p:nvPr/>
        </p:nvSpPr>
        <p:spPr>
          <a:xfrm>
            <a:off x="1129665" y="1820228"/>
            <a:ext cx="67075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对比维度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510915" y="1820228"/>
            <a:ext cx="936434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Claude-Mem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77915" y="1820228"/>
            <a:ext cx="43727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竞品A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844915" y="1820228"/>
            <a:ext cx="43727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竞品B</a:t>
            </a:r>
          </a:p>
        </p:txBody>
      </p:sp>
      <p:sp>
        <p:nvSpPr>
          <p:cNvPr id="11" name="Rectangle 11"/>
          <p:cNvSpPr/>
          <p:nvPr/>
        </p:nvSpPr>
        <p:spPr>
          <a:xfrm>
            <a:off x="666750" y="2257425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12" name="TextBox 12"/>
          <p:cNvSpPr txBox="1"/>
          <p:nvPr/>
        </p:nvSpPr>
        <p:spPr>
          <a:xfrm>
            <a:off x="1130618" y="2418874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开源协议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511868" y="2418874"/>
            <a:ext cx="906925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MIT 完全开源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178868" y="2418874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部分闭源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845868" y="2418874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完全闭源</a:t>
            </a:r>
          </a:p>
        </p:txBody>
      </p:sp>
      <p:sp>
        <p:nvSpPr>
          <p:cNvPr id="16" name="Rectangle 16"/>
          <p:cNvSpPr/>
          <p:nvPr/>
        </p:nvSpPr>
        <p:spPr>
          <a:xfrm>
            <a:off x="666750" y="2657475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17" name="TextBox 17"/>
          <p:cNvSpPr txBox="1"/>
          <p:nvPr/>
        </p:nvSpPr>
        <p:spPr>
          <a:xfrm>
            <a:off x="1130618" y="2818924"/>
            <a:ext cx="73675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功能完整性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511868" y="2818924"/>
            <a:ext cx="62284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全面覆盖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178868" y="2818924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功能有限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845868" y="2818924"/>
            <a:ext cx="73675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需付费解锁</a:t>
            </a:r>
          </a:p>
        </p:txBody>
      </p:sp>
      <p:sp>
        <p:nvSpPr>
          <p:cNvPr id="21" name="Rectangle 21"/>
          <p:cNvSpPr/>
          <p:nvPr/>
        </p:nvSpPr>
        <p:spPr>
          <a:xfrm>
            <a:off x="666750" y="3057525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2" name="TextBox 22"/>
          <p:cNvSpPr txBox="1"/>
          <p:nvPr/>
        </p:nvSpPr>
        <p:spPr>
          <a:xfrm>
            <a:off x="1130618" y="3218974"/>
            <a:ext cx="73675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社区活跃度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511868" y="3218974"/>
            <a:ext cx="727503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472 Stars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178868" y="3218974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社区较小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845868" y="3218974"/>
            <a:ext cx="45196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无社区</a:t>
            </a:r>
          </a:p>
        </p:txBody>
      </p:sp>
      <p:sp>
        <p:nvSpPr>
          <p:cNvPr id="26" name="Rectangle 26"/>
          <p:cNvSpPr/>
          <p:nvPr/>
        </p:nvSpPr>
        <p:spPr>
          <a:xfrm>
            <a:off x="666750" y="3457575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7" name="TextBox 27"/>
          <p:cNvSpPr txBox="1"/>
          <p:nvPr/>
        </p:nvSpPr>
        <p:spPr>
          <a:xfrm>
            <a:off x="1130618" y="3619024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部署难度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511868" y="3619024"/>
            <a:ext cx="116110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Docker 一键部署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178868" y="3619024"/>
            <a:ext cx="59436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配置复杂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845868" y="3619024"/>
            <a:ext cx="66555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SaaS 依赖</a:t>
            </a:r>
          </a:p>
        </p:txBody>
      </p:sp>
      <p:sp>
        <p:nvSpPr>
          <p:cNvPr id="31" name="Rectangle 31"/>
          <p:cNvSpPr/>
          <p:nvPr/>
        </p:nvSpPr>
        <p:spPr>
          <a:xfrm>
            <a:off x="666750" y="3810000"/>
            <a:ext cx="10858500" cy="228600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pic>
        <p:nvPicPr>
          <p:cNvPr id="32" name="Imag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279" y="3905250"/>
            <a:ext cx="7129442" cy="2076450"/>
          </a:xfrm>
          <a:prstGeom prst="rect">
            <a:avLst/>
          </a:prstGeom>
        </p:spPr>
      </p:pic>
      <p:sp>
        <p:nvSpPr>
          <p:cNvPr id="33" name="Rectangle 33"/>
          <p:cNvSpPr/>
          <p:nvPr/>
        </p:nvSpPr>
        <p:spPr>
          <a:xfrm>
            <a:off x="666750" y="6286500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34" name="TextBox 34"/>
          <p:cNvSpPr txBox="1"/>
          <p:nvPr/>
        </p:nvSpPr>
        <p:spPr>
          <a:xfrm>
            <a:off x="654368" y="6514624"/>
            <a:ext cx="156267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Claude-Mem - 竞品对比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666750" y="523875"/>
            <a:ext cx="108585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636270" y="788670"/>
            <a:ext cx="1533144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定价方案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9605" y="1263968"/>
            <a:ext cx="213560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完全免费 - 开源可商用</a:t>
            </a:r>
          </a:p>
        </p:txBody>
      </p:sp>
      <p:sp>
        <p:nvSpPr>
          <p:cNvPr id="6" name="Rectangle 6"/>
          <p:cNvSpPr/>
          <p:nvPr/>
        </p:nvSpPr>
        <p:spPr>
          <a:xfrm>
            <a:off x="666750" y="2000250"/>
            <a:ext cx="5143500" cy="3810000"/>
          </a:xfrm>
          <a:prstGeom prst="roundRect">
            <a:avLst>
              <a:gd name="adj" fmla="val 2500"/>
            </a:avLst>
          </a:prstGeom>
          <a:solidFill>
            <a:srgbClr val="ECFDF5"/>
          </a:solidFill>
          <a:ln w="19050">
            <a:solidFill>
              <a:srgbClr val="4FD1C5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666750" y="2000250"/>
            <a:ext cx="5143500" cy="400050"/>
          </a:xfrm>
          <a:prstGeom prst="roundRect">
            <a:avLst>
              <a:gd name="adj" fmla="val 2381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8" name="Rectangle 8"/>
          <p:cNvSpPr/>
          <p:nvPr/>
        </p:nvSpPr>
        <p:spPr>
          <a:xfrm>
            <a:off x="666750" y="2314575"/>
            <a:ext cx="5143500" cy="85725"/>
          </a:xfrm>
          <a:prstGeom prst="rect">
            <a:avLst/>
          </a:prstGeom>
          <a:solidFill>
            <a:srgbClr val="ECFDF5"/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2874407" y="2114550"/>
            <a:ext cx="72818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免费版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889142" y="2611755"/>
            <a:ext cx="698716" cy="7315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3600" b="1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$0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918460" y="3268028"/>
            <a:ext cx="64008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永久免费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29665" y="3744278"/>
            <a:ext cx="94678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全部核心功能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29665" y="4030028"/>
            <a:ext cx="79343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完整源代码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29665" y="4315778"/>
            <a:ext cx="1038796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MIT协议可商用</a:t>
            </a:r>
          </a:p>
        </p:txBody>
      </p:sp>
      <p:sp>
        <p:nvSpPr>
          <p:cNvPr id="15" name="Rectangle 15"/>
          <p:cNvSpPr/>
          <p:nvPr/>
        </p:nvSpPr>
        <p:spPr>
          <a:xfrm>
            <a:off x="6381750" y="2000250"/>
            <a:ext cx="5143500" cy="381000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16" name="Rectangle 16"/>
          <p:cNvSpPr/>
          <p:nvPr/>
        </p:nvSpPr>
        <p:spPr>
          <a:xfrm>
            <a:off x="6381750" y="2000250"/>
            <a:ext cx="5143500" cy="400050"/>
          </a:xfrm>
          <a:prstGeom prst="roundRect">
            <a:avLst>
              <a:gd name="adj" fmla="val 23810"/>
            </a:avLst>
          </a:prstGeom>
          <a:solidFill>
            <a:srgbClr val="6B7280"/>
          </a:solidFill>
          <a:ln>
            <a:noFill/>
          </a:ln>
        </p:spPr>
      </p:sp>
      <p:sp>
        <p:nvSpPr>
          <p:cNvPr id="17" name="Rectangle 17"/>
          <p:cNvSpPr/>
          <p:nvPr/>
        </p:nvSpPr>
        <p:spPr>
          <a:xfrm>
            <a:off x="6381750" y="2314575"/>
            <a:ext cx="5143500" cy="8572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8" name="TextBox 18"/>
          <p:cNvSpPr txBox="1"/>
          <p:nvPr/>
        </p:nvSpPr>
        <p:spPr>
          <a:xfrm>
            <a:off x="8474392" y="2114550"/>
            <a:ext cx="958215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运行成本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218341" y="2916555"/>
            <a:ext cx="1470317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100" b="1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按API用量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844665" y="3744278"/>
            <a:ext cx="1207484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API 调用按量付费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844665" y="4030028"/>
            <a:ext cx="156019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支持本地模型降低成本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844665" y="4315778"/>
            <a:ext cx="79343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性价比极高</a:t>
            </a:r>
          </a:p>
        </p:txBody>
      </p:sp>
      <p:sp>
        <p:nvSpPr>
          <p:cNvPr id="23" name="Rectangle 23"/>
          <p:cNvSpPr/>
          <p:nvPr/>
        </p:nvSpPr>
        <p:spPr>
          <a:xfrm>
            <a:off x="666750" y="6286500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4" name="TextBox 24"/>
          <p:cNvSpPr txBox="1"/>
          <p:nvPr/>
        </p:nvSpPr>
        <p:spPr>
          <a:xfrm>
            <a:off x="654368" y="6514624"/>
            <a:ext cx="156267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Claude-Mem - 定价方案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666750" y="523875"/>
            <a:ext cx="108585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636270" y="788670"/>
            <a:ext cx="1533144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核心价值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9605" y="1263968"/>
            <a:ext cx="2508249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为什么选择 Claude-Mem？</a:t>
            </a:r>
          </a:p>
        </p:txBody>
      </p:sp>
      <p:sp>
        <p:nvSpPr>
          <p:cNvPr id="6" name="Rectangle 6"/>
          <p:cNvSpPr/>
          <p:nvPr/>
        </p:nvSpPr>
        <p:spPr>
          <a:xfrm>
            <a:off x="666750" y="2000250"/>
            <a:ext cx="3429000" cy="323850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666750" y="2000250"/>
            <a:ext cx="3429000" cy="38100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8" name="Ellipse 8"/>
          <p:cNvSpPr/>
          <p:nvPr/>
        </p:nvSpPr>
        <p:spPr>
          <a:xfrm>
            <a:off x="2095500" y="2333625"/>
            <a:ext cx="571500" cy="571500"/>
          </a:xfrm>
          <a:prstGeom prst="ellipse">
            <a:avLst/>
          </a:prstGeom>
          <a:solidFill>
            <a:srgbClr val="4FD1C5">
              <a:alpha val="12000"/>
            </a:srgbClr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2327696" y="2533650"/>
            <a:ext cx="107109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3074" y="3045142"/>
            <a:ext cx="333635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### 方式一：插件市场安装（推荐）</a:t>
            </a:r>
          </a:p>
        </p:txBody>
      </p:sp>
      <p:sp>
        <p:nvSpPr>
          <p:cNvPr id="11" name="Rectangle 11"/>
          <p:cNvSpPr/>
          <p:nvPr/>
        </p:nvSpPr>
        <p:spPr>
          <a:xfrm>
            <a:off x="4381500" y="2000250"/>
            <a:ext cx="3429000" cy="323850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12" name="Rectangle 12"/>
          <p:cNvSpPr/>
          <p:nvPr/>
        </p:nvSpPr>
        <p:spPr>
          <a:xfrm>
            <a:off x="4381500" y="2000250"/>
            <a:ext cx="3429000" cy="38100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13" name="Ellipse 13"/>
          <p:cNvSpPr/>
          <p:nvPr/>
        </p:nvSpPr>
        <p:spPr>
          <a:xfrm>
            <a:off x="5810250" y="2333625"/>
            <a:ext cx="571500" cy="571500"/>
          </a:xfrm>
          <a:prstGeom prst="ellipse">
            <a:avLst/>
          </a:prstGeom>
          <a:solidFill>
            <a:srgbClr val="4FD1C5">
              <a:alpha val="12000"/>
            </a:srgbClr>
          </a:solidFill>
          <a:ln>
            <a:noFill/>
          </a:ln>
        </p:spPr>
      </p:sp>
      <p:sp>
        <p:nvSpPr>
          <p:cNvPr id="14" name="TextBox 14"/>
          <p:cNvSpPr txBox="1"/>
          <p:nvPr/>
        </p:nvSpPr>
        <p:spPr>
          <a:xfrm>
            <a:off x="6013692" y="2533650"/>
            <a:ext cx="16461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048901" y="3045142"/>
            <a:ext cx="2094197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### 方式二：源码安装</a:t>
            </a:r>
          </a:p>
        </p:txBody>
      </p:sp>
      <p:sp>
        <p:nvSpPr>
          <p:cNvPr id="16" name="Rectangle 16"/>
          <p:cNvSpPr/>
          <p:nvPr/>
        </p:nvSpPr>
        <p:spPr>
          <a:xfrm>
            <a:off x="8096250" y="2000250"/>
            <a:ext cx="3429000" cy="323850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</p:sp>
      <p:sp>
        <p:nvSpPr>
          <p:cNvPr id="17" name="Rectangle 17"/>
          <p:cNvSpPr/>
          <p:nvPr/>
        </p:nvSpPr>
        <p:spPr>
          <a:xfrm>
            <a:off x="8096250" y="2000250"/>
            <a:ext cx="3429000" cy="38100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18" name="Ellipse 18"/>
          <p:cNvSpPr/>
          <p:nvPr/>
        </p:nvSpPr>
        <p:spPr>
          <a:xfrm>
            <a:off x="9525000" y="2333625"/>
            <a:ext cx="571500" cy="571500"/>
          </a:xfrm>
          <a:prstGeom prst="ellipse">
            <a:avLst/>
          </a:prstGeom>
          <a:solidFill>
            <a:srgbClr val="4FD1C5">
              <a:alpha val="12000"/>
            </a:srgbClr>
          </a:solidFill>
          <a:ln>
            <a:noFill/>
          </a:ln>
        </p:spPr>
      </p:sp>
      <p:sp>
        <p:nvSpPr>
          <p:cNvPr id="19" name="TextBox 19"/>
          <p:cNvSpPr txBox="1"/>
          <p:nvPr/>
        </p:nvSpPr>
        <p:spPr>
          <a:xfrm>
            <a:off x="9728442" y="2533650"/>
            <a:ext cx="16461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49600" y="3045142"/>
            <a:ext cx="2922301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### 场景一：长期项目开发记忆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91051" y="5355431"/>
            <a:ext cx="10609897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Claude-Mem 解决了 AI 编程助手最核心的痛点之一——跨会话失忆。66K Stars 的热度证明了开发者对这个问题的强烈需求。如果你每天用 Clau...</a:t>
            </a:r>
          </a:p>
        </p:txBody>
      </p:sp>
      <p:sp>
        <p:nvSpPr>
          <p:cNvPr id="22" name="Rectangle 22"/>
          <p:cNvSpPr/>
          <p:nvPr/>
        </p:nvSpPr>
        <p:spPr>
          <a:xfrm>
            <a:off x="666750" y="6286500"/>
            <a:ext cx="108585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3" name="TextBox 23"/>
          <p:cNvSpPr txBox="1"/>
          <p:nvPr/>
        </p:nvSpPr>
        <p:spPr>
          <a:xfrm>
            <a:off x="654368" y="6514624"/>
            <a:ext cx="156267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Claude-Mem - 核心价值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pic>
        <p:nvPicPr>
          <p:cNvPr id="3" name="Image 3"/>
          <p:cNvPicPr>
            <a:picLocks noChangeAspect="1"/>
          </p:cNvPicPr>
          <p:nvPr/>
        </p:nvPicPr>
        <p:blipFill>
          <a:blip r:embed="rId2"/>
          <a:srcRect l="15972" t="0" r="15972" b="0"/>
          <a:stretch>
            <a:fillRect/>
          </a:stretch>
        </p:blipFill>
        <p:spPr>
          <a:xfrm>
            <a:off x="2857500" y="0"/>
            <a:ext cx="9334500" cy="6858000"/>
          </a:xfrm>
          <a:prstGeom prst="rect">
            <a:avLst/>
          </a:prstGeom>
        </p:spPr>
      </p:pic>
      <p:sp>
        <p:nvSpPr>
          <p:cNvPr id="4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FFF"/>
              </a:gs>
              <a:gs pos="50000">
                <a:srgbClr val="FFFFFF">
                  <a:alpha val="85000"/>
                </a:srgbClr>
              </a:gs>
              <a:gs pos="100000">
                <a:srgbClr val="FFFFFF">
                  <a:alpha val="30000"/>
                </a:srgbClr>
              </a:gs>
            </a:gsLst>
            <a:lin ang="0" scaled="1"/>
          </a:gradFill>
          <a:ln>
            <a:noFill/>
          </a:ln>
        </p:spPr>
      </p:sp>
      <p:sp>
        <p:nvSpPr>
          <p:cNvPr id="5" name="Rectangle 5"/>
          <p:cNvSpPr/>
          <p:nvPr/>
        </p:nvSpPr>
        <p:spPr>
          <a:xfrm>
            <a:off x="762000" y="571500"/>
            <a:ext cx="10668000" cy="28575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914400" y="1866900"/>
            <a:ext cx="4653772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立即体验 Claude-Mem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3450" y="2600325"/>
            <a:ext cx="5854541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66K Stars 爆火！给 Claude Code 装上"永久记忆"，Tok...</a:t>
            </a:r>
          </a:p>
        </p:txBody>
      </p:sp>
      <p:sp>
        <p:nvSpPr>
          <p:cNvPr id="8" name="Rectangle 8"/>
          <p:cNvSpPr/>
          <p:nvPr/>
        </p:nvSpPr>
        <p:spPr>
          <a:xfrm>
            <a:off x="952500" y="3143250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4FD1C5"/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1591844" y="3302318"/>
            <a:ext cx="100731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472 Stars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37260" y="4299585"/>
            <a:ext cx="3851148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4B5563"/>
                </a:solidFill>
                <a:latin typeface="Arial"/>
                <a:ea typeface="Microsoft YaHei"/>
                <a:cs typeface="Arial"/>
              </a:rPr>
              <a:t>GitHub: github.com/thedotmack/claude-mem</a:t>
            </a:r>
          </a:p>
        </p:txBody>
      </p:sp>
      <p:sp>
        <p:nvSpPr>
          <p:cNvPr id="11" name="Rectangle 11"/>
          <p:cNvSpPr/>
          <p:nvPr/>
        </p:nvSpPr>
        <p:spPr>
          <a:xfrm>
            <a:off x="952500" y="5143500"/>
            <a:ext cx="5143500" cy="762000"/>
          </a:xfrm>
          <a:prstGeom prst="roundRect">
            <a:avLst>
              <a:gd name="adj" fmla="val 7500"/>
            </a:avLst>
          </a:prstGeom>
          <a:solidFill>
            <a:srgbClr val="ECFDF5"/>
          </a:solidFill>
          <a:ln w="9525">
            <a:solidFill>
              <a:srgbClr val="A7F3D0"/>
            </a:solidFill>
          </a:ln>
        </p:spPr>
      </p:sp>
      <p:sp>
        <p:nvSpPr>
          <p:cNvPr id="12" name="TextBox 12"/>
          <p:cNvSpPr txBox="1"/>
          <p:nvPr/>
        </p:nvSpPr>
        <p:spPr>
          <a:xfrm>
            <a:off x="1128712" y="5355431"/>
            <a:ext cx="710195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059669"/>
                </a:solidFill>
                <a:latin typeface="Arial"/>
                <a:ea typeface="Microsoft YaHei"/>
                <a:cs typeface="Arial"/>
              </a:rPr>
              <a:t>适合人群：** 重度 Claude Code 用户、长期项目维护者、对 AI 辅助编程效率有要求的开发者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30618" y="5609749"/>
            <a:ext cx="97171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065F46"/>
                </a:solidFill>
                <a:latin typeface="Arial"/>
                <a:ea typeface="Microsoft YaHei"/>
                <a:cs typeface="Arial"/>
              </a:rPr>
              <a:t>推荐指数：5/5</a:t>
            </a:r>
          </a:p>
        </p:txBody>
      </p:sp>
      <p:sp>
        <p:nvSpPr>
          <p:cNvPr id="14" name="Rectangle 14"/>
          <p:cNvSpPr/>
          <p:nvPr/>
        </p:nvSpPr>
        <p:spPr>
          <a:xfrm>
            <a:off x="762000" y="6191250"/>
            <a:ext cx="10668000" cy="9525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15" name="TextBox 15"/>
          <p:cNvSpPr txBox="1"/>
          <p:nvPr/>
        </p:nvSpPr>
        <p:spPr>
          <a:xfrm>
            <a:off x="940118" y="6466999"/>
            <a:ext cx="173355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最新信息请以官方仓库为准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